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05" r:id="rId2"/>
    <p:sldId id="302" r:id="rId3"/>
    <p:sldId id="303" r:id="rId4"/>
    <p:sldId id="298" r:id="rId5"/>
    <p:sldId id="316" r:id="rId6"/>
    <p:sldId id="299" r:id="rId7"/>
    <p:sldId id="315" r:id="rId8"/>
    <p:sldId id="304" r:id="rId9"/>
    <p:sldId id="306" r:id="rId10"/>
    <p:sldId id="256" r:id="rId11"/>
    <p:sldId id="307" r:id="rId12"/>
    <p:sldId id="310" r:id="rId13"/>
    <p:sldId id="311" r:id="rId14"/>
    <p:sldId id="312" r:id="rId15"/>
    <p:sldId id="314" r:id="rId16"/>
    <p:sldId id="262" r:id="rId17"/>
    <p:sldId id="313" r:id="rId18"/>
    <p:sldId id="317" r:id="rId19"/>
  </p:sldIdLst>
  <p:sldSz cx="13322300" cy="74676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H Sarabun New" panose="020B0500040200020003" pitchFamily="34" charset="-34"/>
      <p:regular r:id="rId25"/>
      <p:bold r:id="rId26"/>
      <p:italic r:id="rId27"/>
      <p:boldItalic r:id="rId28"/>
    </p:embeddedFont>
  </p:embeddedFontLst>
  <p:defaultTextStyle>
    <a:defPPr>
      <a:defRPr lang="th-TH"/>
    </a:defPPr>
    <a:lvl1pPr marL="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59399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187988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1781983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2375977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2969971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3563965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415796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475195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2">
          <p15:clr>
            <a:srgbClr val="A4A3A4"/>
          </p15:clr>
        </p15:guide>
        <p15:guide id="2" pos="41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E5E5"/>
    <a:srgbClr val="FFF7F7"/>
    <a:srgbClr val="C3EEFD"/>
    <a:srgbClr val="DEF6FE"/>
    <a:srgbClr val="006600"/>
    <a:srgbClr val="FFFF9B"/>
    <a:srgbClr val="FFB9B9"/>
    <a:srgbClr val="FFFFCC"/>
    <a:srgbClr val="E1F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53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1110" y="738"/>
      </p:cViewPr>
      <p:guideLst>
        <p:guide orient="horz" pos="2352"/>
        <p:guide pos="41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21980-6D6E-41E6-9B87-CE82BDA2C158}" type="datetimeFigureOut">
              <a:rPr lang="th-TH" smtClean="0"/>
              <a:t>23/06/63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1475" y="685800"/>
            <a:ext cx="611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C3DCE-ABB4-4315-955F-B07EF0EAE0D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3331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t>2</a:t>
            </a:fld>
            <a:endParaRPr lang="th-TH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384046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2307066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t>16</a:t>
            </a:fld>
            <a:endParaRPr lang="th-TH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384046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t>17</a:t>
            </a:fld>
            <a:endParaRPr lang="th-TH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73162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t>3</a:t>
            </a:fld>
            <a:endParaRPr lang="th-TH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384046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42516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444170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t>8</a:t>
            </a:fld>
            <a:endParaRPr lang="th-TH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384046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t>11</a:t>
            </a:fld>
            <a:endParaRPr lang="th-TH" sz="1200" b="0" i="0" u="none" strike="noStrike" kern="1200" cap="none" spc="0" baseline="0">
              <a:solidFill>
                <a:srgbClr val="000000"/>
              </a:solidFill>
              <a:uFillTx/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3290255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2264383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4272774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264138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9173" y="2319797"/>
            <a:ext cx="11323955" cy="16006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8345" y="4231640"/>
            <a:ext cx="9325610" cy="19083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3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7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1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6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3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5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1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23/06/63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194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23/06/63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612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8667" y="299051"/>
            <a:ext cx="2997518" cy="63716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115" y="299051"/>
            <a:ext cx="8770514" cy="63716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23/06/63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488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23/06/63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491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370" y="4798625"/>
            <a:ext cx="11323955" cy="1483148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370" y="3165088"/>
            <a:ext cx="11323955" cy="163353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399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8798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819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759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69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639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579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519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23/06/63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35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115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2169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23/06/63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351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671567"/>
            <a:ext cx="5886329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115" y="2368197"/>
            <a:ext cx="5886329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7544" y="1671567"/>
            <a:ext cx="5888642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7544" y="2368197"/>
            <a:ext cx="5888642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23/06/63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9365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23/06/63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21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23/06/63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058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116" y="297321"/>
            <a:ext cx="4382945" cy="1265343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49" y="297322"/>
            <a:ext cx="7447536" cy="637339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116" y="1562665"/>
            <a:ext cx="4382945" cy="5108046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23/06/63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260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264" y="5227320"/>
            <a:ext cx="7993380" cy="617115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11264" y="667244"/>
            <a:ext cx="7993380" cy="4480560"/>
          </a:xfrm>
        </p:spPr>
        <p:txBody>
          <a:bodyPr/>
          <a:lstStyle>
            <a:lvl1pPr marL="0" indent="0">
              <a:buNone/>
              <a:defRPr sz="4200"/>
            </a:lvl1pPr>
            <a:lvl2pPr marL="593994" indent="0">
              <a:buNone/>
              <a:defRPr sz="3600"/>
            </a:lvl2pPr>
            <a:lvl3pPr marL="1187988" indent="0">
              <a:buNone/>
              <a:defRPr sz="3100"/>
            </a:lvl3pPr>
            <a:lvl4pPr marL="1781983" indent="0">
              <a:buNone/>
              <a:defRPr sz="2600"/>
            </a:lvl4pPr>
            <a:lvl5pPr marL="2375977" indent="0">
              <a:buNone/>
              <a:defRPr sz="2600"/>
            </a:lvl5pPr>
            <a:lvl6pPr marL="2969971" indent="0">
              <a:buNone/>
              <a:defRPr sz="2600"/>
            </a:lvl6pPr>
            <a:lvl7pPr marL="3563965" indent="0">
              <a:buNone/>
              <a:defRPr sz="2600"/>
            </a:lvl7pPr>
            <a:lvl8pPr marL="4157960" indent="0">
              <a:buNone/>
              <a:defRPr sz="2600"/>
            </a:lvl8pPr>
            <a:lvl9pPr marL="4751954" indent="0">
              <a:buNone/>
              <a:defRPr sz="26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11264" y="5844435"/>
            <a:ext cx="7993380" cy="876405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23/06/63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417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115" y="299050"/>
            <a:ext cx="11990070" cy="1244600"/>
          </a:xfrm>
          <a:prstGeom prst="rect">
            <a:avLst/>
          </a:prstGeom>
        </p:spPr>
        <p:txBody>
          <a:bodyPr vert="horz" lIns="118799" tIns="59399" rIns="118799" bIns="5939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742440"/>
            <a:ext cx="11990070" cy="4928271"/>
          </a:xfrm>
          <a:prstGeom prst="rect">
            <a:avLst/>
          </a:prstGeom>
        </p:spPr>
        <p:txBody>
          <a:bodyPr vert="horz" lIns="118799" tIns="59399" rIns="118799" bIns="5939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6115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4E432-E285-4356-96C5-8842C42F5553}" type="datetimeFigureOut">
              <a:rPr lang="th-TH" smtClean="0"/>
              <a:t>23/06/63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51786" y="6921359"/>
            <a:ext cx="4218728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47648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14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87988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5496" indent="-445496" algn="l" defTabSz="118798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65241" indent="-371246" algn="l" defTabSz="118798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84986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980" indent="-296997" algn="l" defTabSz="1187988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72974" indent="-296997" algn="l" defTabSz="1187988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6968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60963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54957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48951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59399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87988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1983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2375977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2969971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3563965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415796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475195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image" Target="../media/image21.gif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jpeg"/><Relationship Id="rId3" Type="http://schemas.openxmlformats.org/officeDocument/2006/relationships/video" Target="https://www.youtube.com/embed/h1FOzrdDUyU?feature=oembed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1.jpeg"/><Relationship Id="rId17" Type="http://schemas.openxmlformats.org/officeDocument/2006/relationships/hyperlink" Target="https://www.youtube.com/watch?v=eTzvvxPiVyY" TargetMode="External"/><Relationship Id="rId2" Type="http://schemas.openxmlformats.org/officeDocument/2006/relationships/video" Target="https://www.youtube.com/embed/gU79QhJjDwQ?feature=oembed" TargetMode="External"/><Relationship Id="rId16" Type="http://schemas.openxmlformats.org/officeDocument/2006/relationships/hyperlink" Target="https://www.youtube.com/watch?v=gU79QhJjDwQ" TargetMode="External"/><Relationship Id="rId1" Type="http://schemas.openxmlformats.org/officeDocument/2006/relationships/video" Target="https://www.youtube.com/embed/eTzvvxPiVyY?feature=oembed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15" Type="http://schemas.openxmlformats.org/officeDocument/2006/relationships/hyperlink" Target="https://www.youtube.com/watch?v=h1FOzrdDUyU&amp;t=276s" TargetMode="Externa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Relationship Id="rId1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hyperlink" Target="https://www.youtube.com/watch?v=eTzvvxPiVy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TzvvxPiVyY?feature=oembed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U79QhJjDwQ?feature=oembed" TargetMode="External"/><Relationship Id="rId6" Type="http://schemas.openxmlformats.org/officeDocument/2006/relationships/hyperlink" Target="https://www.youtube.com/watch?v=gU79QhJjDwQ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1FOzrdDUyU?feature=oembed" TargetMode="External"/><Relationship Id="rId6" Type="http://schemas.openxmlformats.org/officeDocument/2006/relationships/hyperlink" Target="https://www.youtube.com/watch?v=h1FOzrdDUyU&amp;t=276s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hyperlink" Target="https://www.youtube.com/watch?v=egNnTkk54kI&amp;list=PLTQ_mPQTqStvjnXUK2ovmdgLip710FlNN&amp;index=13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gNnTkk54kI?feature=oembed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hyperlink" Target="https://www.youtube.com/watch?v=My5FcIq9DH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y5FcIq9DHY?feature=oembed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TzvvxPiVyY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youtube.com/watch?v=gU79QhJjDwQ" TargetMode="External"/><Relationship Id="rId2" Type="http://schemas.openxmlformats.org/officeDocument/2006/relationships/hyperlink" Target="https://www.youtube.com/watch?v=cQJWb96sod8&amp;list=PLTQ_mPQTqStvjnXUK2ovmdgLip710FlNN&amp;index=1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h1FOzrdDUyU&amp;t=276s" TargetMode="External"/><Relationship Id="rId5" Type="http://schemas.openxmlformats.org/officeDocument/2006/relationships/hyperlink" Target="https://www.youtube.com/watch?v=KoKKw9tOrKs&amp;list=PLTQ_mPQTqStvjnXUK2ovmdgLip710FlNN&amp;index=11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hyperlink" Target="https://www.youtube.com/watch?v=cQJWb96sod8&amp;list=PLTQ_mPQTqStvjnXUK2ovmdgLip710FlNN&amp;index=1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QJWb96sod8?feature=oembed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oKKw9tOrKs?feature=oembed" TargetMode="External"/><Relationship Id="rId6" Type="http://schemas.openxmlformats.org/officeDocument/2006/relationships/hyperlink" Target="https://www.youtube.com/watch?v=KoKKw9tOrKs&amp;list=PLTQ_mPQTqStvjnXUK2ovmdgLip710FlNN&amp;index=11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ata 2"/>
          <p:cNvSpPr/>
          <p:nvPr/>
        </p:nvSpPr>
        <p:spPr>
          <a:xfrm>
            <a:off x="-53196" y="-11803"/>
            <a:ext cx="9022402" cy="16285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56" name="Flowchart: Data 2"/>
          <p:cNvSpPr/>
          <p:nvPr/>
        </p:nvSpPr>
        <p:spPr>
          <a:xfrm>
            <a:off x="237017" y="127000"/>
            <a:ext cx="10061636" cy="16285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4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96" name="Rounded Rectangle 95"/>
          <p:cNvSpPr/>
          <p:nvPr/>
        </p:nvSpPr>
        <p:spPr>
          <a:xfrm>
            <a:off x="5981706" y="232923"/>
            <a:ext cx="7288879" cy="1289713"/>
          </a:xfrm>
          <a:prstGeom prst="roundRect">
            <a:avLst>
              <a:gd name="adj" fmla="val 11577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77" name="Flowchart: Data 2"/>
          <p:cNvSpPr/>
          <p:nvPr/>
        </p:nvSpPr>
        <p:spPr>
          <a:xfrm rot="10800000">
            <a:off x="5981705" y="-3"/>
            <a:ext cx="7340593" cy="17555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DEF6FE">
              <a:alpha val="474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095762" y="1333931"/>
            <a:ext cx="4174823" cy="489290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กลุ่มสาระการเรียนรู้วิทยาศาสตร์</a:t>
            </a:r>
          </a:p>
        </p:txBody>
      </p:sp>
      <p:sp>
        <p:nvSpPr>
          <p:cNvPr id="63" name="สี่เหลี่ยมผืนผ้า 62"/>
          <p:cNvSpPr/>
          <p:nvPr/>
        </p:nvSpPr>
        <p:spPr>
          <a:xfrm>
            <a:off x="2961" y="6579030"/>
            <a:ext cx="13322300" cy="888569"/>
          </a:xfrm>
          <a:prstGeom prst="rect">
            <a:avLst/>
          </a:prstGeom>
          <a:solidFill>
            <a:srgbClr val="DEF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cxnSp>
        <p:nvCxnSpPr>
          <p:cNvPr id="71" name="ตัวเชื่อมต่อตรง 55"/>
          <p:cNvCxnSpPr/>
          <p:nvPr/>
        </p:nvCxnSpPr>
        <p:spPr>
          <a:xfrm>
            <a:off x="-6564" y="6567581"/>
            <a:ext cx="133223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37017" y="2402580"/>
            <a:ext cx="5043359" cy="735511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ชั้นประถมศึกษาปีที่ 1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59663" y="-52582"/>
            <a:ext cx="6010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7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 เล่ม 2</a:t>
            </a:r>
            <a:endParaRPr lang="en-US" sz="72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8E22C-817F-4838-B099-AE027769E6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41" y="1900332"/>
            <a:ext cx="4114833" cy="3087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" descr="K:\TSM 3-A\Logo Aksorn\Aksorn Charoen Tat_2.png">
            <a:extLst>
              <a:ext uri="{FF2B5EF4-FFF2-40B4-BE49-F238E27FC236}">
                <a16:creationId xmlns:a16="http://schemas.microsoft.com/office/drawing/2014/main" id="{81C616A8-0ACC-4E91-98DE-25585DE08E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79998" y="7215655"/>
            <a:ext cx="580764" cy="1621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กลุ่ม 19">
            <a:extLst>
              <a:ext uri="{FF2B5EF4-FFF2-40B4-BE49-F238E27FC236}">
                <a16:creationId xmlns:a16="http://schemas.microsoft.com/office/drawing/2014/main" id="{D7F35788-4F2D-4DC6-BE33-99B5D238D4B3}"/>
              </a:ext>
            </a:extLst>
          </p:cNvPr>
          <p:cNvGrpSpPr/>
          <p:nvPr/>
        </p:nvGrpSpPr>
        <p:grpSpPr>
          <a:xfrm>
            <a:off x="2034483" y="2244565"/>
            <a:ext cx="3613951" cy="714916"/>
            <a:chOff x="6663500" y="188640"/>
            <a:chExt cx="2480500" cy="656556"/>
          </a:xfrm>
        </p:grpSpPr>
        <p:grpSp>
          <p:nvGrpSpPr>
            <p:cNvPr id="18" name="กลุ่ม 20">
              <a:extLst>
                <a:ext uri="{FF2B5EF4-FFF2-40B4-BE49-F238E27FC236}">
                  <a16:creationId xmlns:a16="http://schemas.microsoft.com/office/drawing/2014/main" id="{727FFE99-2C01-4337-B3C2-CE099D85A84F}"/>
                </a:ext>
              </a:extLst>
            </p:cNvPr>
            <p:cNvGrpSpPr/>
            <p:nvPr/>
          </p:nvGrpSpPr>
          <p:grpSpPr>
            <a:xfrm>
              <a:off x="6663500" y="260648"/>
              <a:ext cx="2232647" cy="584548"/>
              <a:chOff x="6663500" y="188640"/>
              <a:chExt cx="2232647" cy="584548"/>
            </a:xfrm>
          </p:grpSpPr>
          <p:sp>
            <p:nvSpPr>
              <p:cNvPr id="21" name="มนมุมสี่เหลี่ยมผืนผ้าด้านทแยงมุม 24">
                <a:extLst>
                  <a:ext uri="{FF2B5EF4-FFF2-40B4-BE49-F238E27FC236}">
                    <a16:creationId xmlns:a16="http://schemas.microsoft.com/office/drawing/2014/main" id="{102B5411-D405-413D-A667-7CC46C2B30E2}"/>
                  </a:ext>
                </a:extLst>
              </p:cNvPr>
              <p:cNvSpPr/>
              <p:nvPr/>
            </p:nvSpPr>
            <p:spPr>
              <a:xfrm>
                <a:off x="6663500" y="188640"/>
                <a:ext cx="2107882" cy="504056"/>
              </a:xfrm>
              <a:prstGeom prst="round2DiagRect">
                <a:avLst>
                  <a:gd name="adj1" fmla="val 48791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C092655-2595-4B75-80B7-229252EF29E1}"/>
                  </a:ext>
                </a:extLst>
              </p:cNvPr>
              <p:cNvSpPr txBox="1"/>
              <p:nvPr/>
            </p:nvSpPr>
            <p:spPr>
              <a:xfrm>
                <a:off x="6900440" y="250281"/>
                <a:ext cx="1995707" cy="522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31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หน่วยการเรียนรู้ที่ </a:t>
                </a:r>
                <a:endParaRPr lang="en-US" sz="31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9" name="สี่เหลี่ยมผืนผ้า 21">
              <a:extLst>
                <a:ext uri="{FF2B5EF4-FFF2-40B4-BE49-F238E27FC236}">
                  <a16:creationId xmlns:a16="http://schemas.microsoft.com/office/drawing/2014/main" id="{C0D35ED6-ADE3-4B91-B828-55BC97F70142}"/>
                </a:ext>
              </a:extLst>
            </p:cNvPr>
            <p:cNvSpPr/>
            <p:nvPr/>
          </p:nvSpPr>
          <p:spPr>
            <a:xfrm flipV="1">
              <a:off x="8832240" y="260644"/>
              <a:ext cx="311760" cy="50405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วงรี 22">
              <a:extLst>
                <a:ext uri="{FF2B5EF4-FFF2-40B4-BE49-F238E27FC236}">
                  <a16:creationId xmlns:a16="http://schemas.microsoft.com/office/drawing/2014/main" id="{D98274AF-5765-46F1-8A2A-87A16130BCEB}"/>
                </a:ext>
              </a:extLst>
            </p:cNvPr>
            <p:cNvSpPr/>
            <p:nvPr/>
          </p:nvSpPr>
          <p:spPr>
            <a:xfrm>
              <a:off x="8468716" y="188640"/>
              <a:ext cx="495772" cy="648072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23" name="สี่เหลี่ยมผืนผ้ามุมมน 12">
            <a:extLst>
              <a:ext uri="{FF2B5EF4-FFF2-40B4-BE49-F238E27FC236}">
                <a16:creationId xmlns:a16="http://schemas.microsoft.com/office/drawing/2014/main" id="{BBE7AAEF-A3F9-47C2-82D7-924B35521728}"/>
              </a:ext>
            </a:extLst>
          </p:cNvPr>
          <p:cNvSpPr/>
          <p:nvPr/>
        </p:nvSpPr>
        <p:spPr>
          <a:xfrm>
            <a:off x="366451" y="4993922"/>
            <a:ext cx="12672424" cy="2083153"/>
          </a:xfrm>
          <a:prstGeom prst="roundRect">
            <a:avLst>
              <a:gd name="adj" fmla="val 4829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สี่เหลี่ยมผืนผ้า 13">
            <a:extLst>
              <a:ext uri="{FF2B5EF4-FFF2-40B4-BE49-F238E27FC236}">
                <a16:creationId xmlns:a16="http://schemas.microsoft.com/office/drawing/2014/main" id="{019589C0-B9A6-4B3D-92C1-8803C45633F0}"/>
              </a:ext>
            </a:extLst>
          </p:cNvPr>
          <p:cNvSpPr/>
          <p:nvPr/>
        </p:nvSpPr>
        <p:spPr>
          <a:xfrm>
            <a:off x="0" y="5216774"/>
            <a:ext cx="13322300" cy="4021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F2500FFB-AEF6-4680-A98B-4081317708DD}"/>
              </a:ext>
            </a:extLst>
          </p:cNvPr>
          <p:cNvSpPr txBox="1"/>
          <p:nvPr/>
        </p:nvSpPr>
        <p:spPr>
          <a:xfrm>
            <a:off x="876614" y="5226731"/>
            <a:ext cx="775321" cy="443124"/>
          </a:xfrm>
          <a:prstGeom prst="rect">
            <a:avLst/>
          </a:prstGeom>
          <a:noFill/>
        </p:spPr>
        <p:txBody>
          <a:bodyPr wrap="none" lIns="118799" tIns="59399" rIns="118799" bIns="59399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100" b="1" dirty="0">
                <a:solidFill>
                  <a:schemeClr val="bg1"/>
                </a:solidFill>
                <a:latin typeface="TH Sarabun New" panose="020B0500040200020003" pitchFamily="34" charset="-34"/>
                <a:ea typeface="AngsanaUPC" charset="0"/>
                <a:cs typeface="TH Sarabun New" panose="020B0500040200020003" pitchFamily="34" charset="-34"/>
              </a:rPr>
              <a:t>ตัวชี้วัด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0F2A7C8-11C2-4B06-97A5-B6588C6F7824}"/>
              </a:ext>
            </a:extLst>
          </p:cNvPr>
          <p:cNvSpPr/>
          <p:nvPr/>
        </p:nvSpPr>
        <p:spPr>
          <a:xfrm>
            <a:off x="499730" y="5750457"/>
            <a:ext cx="12368353" cy="1412620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อธิบายสมบัติที่สังเกตได้ของวัสดุที่ใช้ทำวัตถุ ซึ่งทำจากวัสดุชนิดเดียวหรือหลายชนิดประกอบกันโดยใช้หลักฐานเชิงประจักษ์</a:t>
            </a:r>
          </a:p>
          <a:p>
            <a:pPr marL="342900" indent="-342900">
              <a:buFont typeface="Arial" charset="0"/>
              <a:buChar char="•"/>
            </a:pP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ระบุชนิดของวัสดุและจัดกลุ่มตามสมบัติที่สังเกตได้</a:t>
            </a:r>
          </a:p>
          <a:p>
            <a:pPr marL="342900" indent="-342900">
              <a:buFont typeface="Arial" charset="0"/>
              <a:buChar char="•"/>
            </a:pP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บรรยายการเกิดเสียงและทิศทางการเคลื่อนที่ของเสียงจากหลักฐานเชิงประจักษ์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94D240-0D4F-4E6C-A959-234B9F55BB17}"/>
              </a:ext>
            </a:extLst>
          </p:cNvPr>
          <p:cNvSpPr/>
          <p:nvPr/>
        </p:nvSpPr>
        <p:spPr>
          <a:xfrm>
            <a:off x="4752286" y="2064555"/>
            <a:ext cx="539679" cy="1074065"/>
          </a:xfrm>
          <a:prstGeom prst="rect">
            <a:avLst/>
          </a:prstGeom>
        </p:spPr>
        <p:txBody>
          <a:bodyPr wrap="none" lIns="118799" tIns="59399" rIns="118799" bIns="59399">
            <a:spAutoFit/>
          </a:bodyPr>
          <a:lstStyle/>
          <a:p>
            <a:pPr algn="ctr"/>
            <a:r>
              <a:rPr lang="th-TH" sz="6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</a:p>
        </p:txBody>
      </p:sp>
      <p:sp>
        <p:nvSpPr>
          <p:cNvPr id="34" name="สี่เหลี่ยมผืนผ้า 14">
            <a:extLst>
              <a:ext uri="{FF2B5EF4-FFF2-40B4-BE49-F238E27FC236}">
                <a16:creationId xmlns:a16="http://schemas.microsoft.com/office/drawing/2014/main" id="{69D70CCA-6EFD-44D4-9195-A8F9897EB5AF}"/>
              </a:ext>
            </a:extLst>
          </p:cNvPr>
          <p:cNvSpPr/>
          <p:nvPr/>
        </p:nvSpPr>
        <p:spPr>
          <a:xfrm flipV="1">
            <a:off x="968433" y="3801312"/>
            <a:ext cx="468000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DFF30B-0DB8-41E6-9D3F-1AFC76CE2C98}"/>
              </a:ext>
            </a:extLst>
          </p:cNvPr>
          <p:cNvSpPr txBox="1"/>
          <p:nvPr/>
        </p:nvSpPr>
        <p:spPr>
          <a:xfrm>
            <a:off x="936732" y="2967084"/>
            <a:ext cx="4607769" cy="1043288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วัสดุและการเกิดเสียง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4A432C-4AE7-4A30-92CE-E6F1DFB0A85A}"/>
              </a:ext>
            </a:extLst>
          </p:cNvPr>
          <p:cNvSpPr txBox="1"/>
          <p:nvPr/>
        </p:nvSpPr>
        <p:spPr>
          <a:xfrm>
            <a:off x="8227226" y="755463"/>
            <a:ext cx="5043359" cy="735511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ชั้นประถมศึกษาปีที่ 1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969CB1E-12E9-4058-A7BF-06DE13801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6583" y="7157677"/>
            <a:ext cx="692474" cy="24364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58AF44E-D8AB-4514-A9DC-09619030BDD8}"/>
              </a:ext>
            </a:extLst>
          </p:cNvPr>
          <p:cNvSpPr txBox="1"/>
          <p:nvPr/>
        </p:nvSpPr>
        <p:spPr>
          <a:xfrm>
            <a:off x="10148983" y="3490532"/>
            <a:ext cx="3137471" cy="1966618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ctr"/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นางสาวศศิวิมล  กิจชวลิต</a:t>
            </a:r>
          </a:p>
          <a:p>
            <a:pPr algn="ctr"/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ตำแหน่ง ครูผู้ช่วย</a:t>
            </a:r>
          </a:p>
          <a:p>
            <a:pPr algn="ctr"/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โรงเรียนบ้านน้ำซับ สพป.นม. </a:t>
            </a:r>
            <a:r>
              <a:rPr lang="en-US" sz="2400" b="1" dirty="0">
                <a:latin typeface="TH Sarabun New" pitchFamily="34" charset="-34"/>
                <a:cs typeface="TH Sarabun New" pitchFamily="34" charset="-34"/>
              </a:rPr>
              <a:t>3</a:t>
            </a:r>
            <a:endParaRPr lang="th-TH" sz="2400" b="1" dirty="0">
              <a:latin typeface="TH Sarabun New" pitchFamily="34" charset="-34"/>
              <a:cs typeface="TH Sarabun New" pitchFamily="34" charset="-34"/>
            </a:endParaRPr>
          </a:p>
          <a:p>
            <a:pPr algn="ctr"/>
            <a:endParaRPr lang="th-TH" sz="2400" b="1" dirty="0">
              <a:latin typeface="TH Sarabun New" pitchFamily="34" charset="-34"/>
              <a:cs typeface="TH Sarabun New" pitchFamily="34" charset="-34"/>
            </a:endParaRPr>
          </a:p>
          <a:p>
            <a:pPr algn="ctr"/>
            <a:endParaRPr lang="th-TH" sz="2400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470164F-3CA2-4B0A-A06C-B5914576B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834" y="2313624"/>
            <a:ext cx="839771" cy="106484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4B6637A-409B-4913-B550-68AD69FA880B}"/>
              </a:ext>
            </a:extLst>
          </p:cNvPr>
          <p:cNvSpPr txBox="1"/>
          <p:nvPr/>
        </p:nvSpPr>
        <p:spPr>
          <a:xfrm>
            <a:off x="11014085" y="1861488"/>
            <a:ext cx="1231623" cy="489290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จัดทำโดย</a:t>
            </a:r>
          </a:p>
        </p:txBody>
      </p:sp>
    </p:spTree>
    <p:extLst>
      <p:ext uri="{BB962C8B-B14F-4D97-AF65-F5344CB8AC3E}">
        <p14:creationId xmlns:p14="http://schemas.microsoft.com/office/powerpoint/2010/main" val="2152959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/>
          </a:p>
        </p:txBody>
      </p:sp>
      <p:grpSp>
        <p:nvGrpSpPr>
          <p:cNvPr id="4" name="Group 3"/>
          <p:cNvGrpSpPr/>
          <p:nvPr/>
        </p:nvGrpSpPr>
        <p:grpSpPr>
          <a:xfrm>
            <a:off x="2805136" y="181711"/>
            <a:ext cx="7712031" cy="668812"/>
            <a:chOff x="2552700" y="166877"/>
            <a:chExt cx="4029075" cy="614215"/>
          </a:xfrm>
        </p:grpSpPr>
        <p:grpSp>
          <p:nvGrpSpPr>
            <p:cNvPr id="5" name="Group 4"/>
            <p:cNvGrpSpPr/>
            <p:nvPr/>
          </p:nvGrpSpPr>
          <p:grpSpPr>
            <a:xfrm>
              <a:off x="2552700" y="168251"/>
              <a:ext cx="4029075" cy="610245"/>
              <a:chOff x="3055145" y="978337"/>
              <a:chExt cx="3328987" cy="528638"/>
            </a:xfrm>
          </p:grpSpPr>
          <p:sp>
            <p:nvSpPr>
              <p:cNvPr id="10" name="Chevron 9"/>
              <p:cNvSpPr/>
              <p:nvPr/>
            </p:nvSpPr>
            <p:spPr>
              <a:xfrm>
                <a:off x="3055145" y="978337"/>
                <a:ext cx="528638" cy="528638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evron 10"/>
              <p:cNvSpPr/>
              <p:nvPr/>
            </p:nvSpPr>
            <p:spPr>
              <a:xfrm flipH="1">
                <a:off x="5855494" y="978337"/>
                <a:ext cx="528638" cy="528638"/>
              </a:xfrm>
              <a:prstGeom prst="chevron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319465" y="978337"/>
                <a:ext cx="2800348" cy="52863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824830" y="166877"/>
              <a:ext cx="3490272" cy="614215"/>
              <a:chOff x="2676525" y="3560"/>
              <a:chExt cx="3328987" cy="536965"/>
            </a:xfrm>
          </p:grpSpPr>
          <p:sp>
            <p:nvSpPr>
              <p:cNvPr id="7" name="Chevron 6"/>
              <p:cNvSpPr/>
              <p:nvPr/>
            </p:nvSpPr>
            <p:spPr>
              <a:xfrm>
                <a:off x="2676525" y="3560"/>
                <a:ext cx="528638" cy="536965"/>
              </a:xfrm>
              <a:prstGeom prst="chevron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Chevron 7"/>
              <p:cNvSpPr/>
              <p:nvPr/>
            </p:nvSpPr>
            <p:spPr>
              <a:xfrm flipH="1">
                <a:off x="5476874" y="3561"/>
                <a:ext cx="528638" cy="536964"/>
              </a:xfrm>
              <a:prstGeom prst="chevron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940845" y="4762"/>
                <a:ext cx="2800348" cy="5334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4073385" y="186265"/>
            <a:ext cx="5175530" cy="920177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ctr"/>
            <a:r>
              <a:rPr lang="th-TH" sz="5200" b="1" dirty="0">
                <a:latin typeface="TH Sarabun New" pitchFamily="34" charset="-34"/>
                <a:cs typeface="TH Sarabun New" pitchFamily="34" charset="-34"/>
              </a:rPr>
              <a:t>ลักษณะภายนอกของหิน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605288" y="1307231"/>
            <a:ext cx="12518702" cy="905176"/>
            <a:chOff x="415450" y="1531297"/>
            <a:chExt cx="8592435" cy="831285"/>
          </a:xfrm>
        </p:grpSpPr>
        <p:grpSp>
          <p:nvGrpSpPr>
            <p:cNvPr id="55" name="Group 54"/>
            <p:cNvGrpSpPr/>
            <p:nvPr/>
          </p:nvGrpSpPr>
          <p:grpSpPr>
            <a:xfrm>
              <a:off x="3288011" y="1531297"/>
              <a:ext cx="1584000" cy="831285"/>
              <a:chOff x="3366391" y="2019185"/>
              <a:chExt cx="1584000" cy="831285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3366391" y="2019185"/>
                <a:ext cx="1584000" cy="720000"/>
              </a:xfrm>
              <a:prstGeom prst="roundRect">
                <a:avLst/>
              </a:prstGeom>
              <a:solidFill>
                <a:schemeClr val="bg1">
                  <a:alpha val="54000"/>
                </a:schemeClr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69069" y="2101442"/>
                <a:ext cx="578645" cy="749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700" b="1" dirty="0">
                    <a:solidFill>
                      <a:srgbClr val="0070C0"/>
                    </a:solidFill>
                    <a:latin typeface="TH Sarabun New" pitchFamily="34" charset="-34"/>
                    <a:cs typeface="TH Sarabun New" pitchFamily="34" charset="-34"/>
                  </a:rPr>
                  <a:t>สี</a:t>
                </a: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5054406" y="1535591"/>
              <a:ext cx="3953479" cy="720000"/>
              <a:chOff x="5054406" y="1608543"/>
              <a:chExt cx="3953479" cy="720000"/>
            </a:xfrm>
          </p:grpSpPr>
          <p:sp>
            <p:nvSpPr>
              <p:cNvPr id="77" name="Rounded Rectangle 76"/>
              <p:cNvSpPr/>
              <p:nvPr/>
            </p:nvSpPr>
            <p:spPr>
              <a:xfrm>
                <a:off x="5066203" y="1608543"/>
                <a:ext cx="3928770" cy="720000"/>
              </a:xfrm>
              <a:prstGeom prst="roundRect">
                <a:avLst/>
              </a:prstGeom>
              <a:solidFill>
                <a:schemeClr val="bg1">
                  <a:alpha val="54000"/>
                </a:schemeClr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054406" y="1743923"/>
                <a:ext cx="3953479" cy="480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latin typeface="TH Sarabun New" pitchFamily="34" charset="-34"/>
                    <a:cs typeface="TH Sarabun New" pitchFamily="34" charset="-34"/>
                  </a:rPr>
                  <a:t>หินแต่ละก้อนจะมีสีที่แตกต่างกัน ซึ่งเกิดจากแร่ธาตุในเนื้อหิน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415450" y="1535591"/>
              <a:ext cx="2547049" cy="720000"/>
              <a:chOff x="415450" y="1988924"/>
              <a:chExt cx="2547049" cy="720000"/>
            </a:xfrm>
          </p:grpSpPr>
          <p:sp>
            <p:nvSpPr>
              <p:cNvPr id="61" name="Rounded Rectangle 60"/>
              <p:cNvSpPr/>
              <p:nvPr/>
            </p:nvSpPr>
            <p:spPr>
              <a:xfrm>
                <a:off x="415450" y="1988924"/>
                <a:ext cx="2547049" cy="720000"/>
              </a:xfrm>
              <a:prstGeom prst="roundRect">
                <a:avLst/>
              </a:prstGeom>
              <a:solidFill>
                <a:schemeClr val="bg1">
                  <a:alpha val="54000"/>
                </a:schemeClr>
              </a:solidFill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1026" name="Picture 2" descr="D:\A1 คลังไฟล์ภาพของฉันเอง\Power_Point\วิทยาศาสตร์\ป.1 เล่ม 2\AI+Pic\หน่วย 2\clstne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599" y="2062574"/>
                <a:ext cx="2338852" cy="6039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" name="Group 44"/>
          <p:cNvGrpSpPr/>
          <p:nvPr/>
        </p:nvGrpSpPr>
        <p:grpSpPr>
          <a:xfrm>
            <a:off x="605288" y="4885846"/>
            <a:ext cx="12500701" cy="905177"/>
            <a:chOff x="415450" y="4627916"/>
            <a:chExt cx="8580083" cy="831285"/>
          </a:xfrm>
        </p:grpSpPr>
        <p:grpSp>
          <p:nvGrpSpPr>
            <p:cNvPr id="59" name="Group 58"/>
            <p:cNvGrpSpPr/>
            <p:nvPr/>
          </p:nvGrpSpPr>
          <p:grpSpPr>
            <a:xfrm>
              <a:off x="3288011" y="4627916"/>
              <a:ext cx="1584000" cy="831285"/>
              <a:chOff x="3356013" y="4782241"/>
              <a:chExt cx="1584000" cy="831285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3356013" y="4782241"/>
                <a:ext cx="1584000" cy="720000"/>
              </a:xfrm>
              <a:prstGeom prst="roundRect">
                <a:avLst/>
              </a:prstGeom>
              <a:solidFill>
                <a:schemeClr val="bg1">
                  <a:alpha val="54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519928" y="4864498"/>
                <a:ext cx="1256170" cy="749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700" b="1" dirty="0">
                    <a:latin typeface="TH Sarabun New" pitchFamily="34" charset="-34"/>
                    <a:cs typeface="TH Sarabun New" pitchFamily="34" charset="-34"/>
                  </a:rPr>
                  <a:t>น้ำหนัก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415450" y="4632210"/>
              <a:ext cx="2547049" cy="753716"/>
              <a:chOff x="415450" y="4900614"/>
              <a:chExt cx="2547049" cy="753716"/>
            </a:xfrm>
          </p:grpSpPr>
          <p:sp>
            <p:nvSpPr>
              <p:cNvPr id="64" name="Rounded Rectangle 63"/>
              <p:cNvSpPr/>
              <p:nvPr/>
            </p:nvSpPr>
            <p:spPr>
              <a:xfrm>
                <a:off x="415450" y="4900614"/>
                <a:ext cx="2547049" cy="720000"/>
              </a:xfrm>
              <a:prstGeom prst="roundRect">
                <a:avLst/>
              </a:prstGeom>
              <a:solidFill>
                <a:schemeClr val="bg1">
                  <a:alpha val="54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823132" y="4945000"/>
                <a:ext cx="1834019" cy="709330"/>
                <a:chOff x="823132" y="4945000"/>
                <a:chExt cx="1834019" cy="70933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823132" y="4945000"/>
                  <a:ext cx="723718" cy="699483"/>
                  <a:chOff x="846709" y="4773216"/>
                  <a:chExt cx="920807" cy="889972"/>
                </a:xfrm>
              </p:grpSpPr>
              <p:pic>
                <p:nvPicPr>
                  <p:cNvPr id="1033" name="Picture 9" descr="D:\A1 คลังไฟล์ภาพของฉันเอง\Power_Point\วิทยาศาสตร์\ป.1 เล่ม 2\AI+Pic\หน่วย 2\weistne.pn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46709" y="4773216"/>
                    <a:ext cx="920807" cy="80592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998571" y="5177694"/>
                    <a:ext cx="690610" cy="4854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th-TH" sz="2100" b="1" dirty="0">
                        <a:latin typeface="TH Sarabun New" pitchFamily="34" charset="-34"/>
                        <a:cs typeface="TH Sarabun New" pitchFamily="34" charset="-34"/>
                      </a:rPr>
                      <a:t>2</a:t>
                    </a:r>
                    <a:r>
                      <a:rPr lang="en-US" sz="2100" b="1" dirty="0">
                        <a:latin typeface="TH Sarabun New" pitchFamily="34" charset="-34"/>
                        <a:cs typeface="TH Sarabun New" pitchFamily="34" charset="-34"/>
                      </a:rPr>
                      <a:t> ton</a:t>
                    </a:r>
                    <a:endParaRPr lang="th-TH" sz="2100" b="1" dirty="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1709311" y="5075563"/>
                  <a:ext cx="947840" cy="578767"/>
                  <a:chOff x="1799214" y="4931903"/>
                  <a:chExt cx="1205963" cy="736382"/>
                </a:xfrm>
              </p:grpSpPr>
              <p:pic>
                <p:nvPicPr>
                  <p:cNvPr id="1034" name="Picture 10" descr="D:\A1 คลังไฟล์ภาพของฉันเอง\Power_Point\วิทยาศาสตร์\ป.1 เล่ม 2\AI+Pic\หน่วย 2\weistne2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99214" y="4931903"/>
                    <a:ext cx="1205963" cy="65248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2225872" y="5182791"/>
                    <a:ext cx="705872" cy="4854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100" b="1" dirty="0">
                        <a:latin typeface="TH Sarabun New" pitchFamily="34" charset="-34"/>
                        <a:cs typeface="TH Sarabun New" pitchFamily="34" charset="-34"/>
                      </a:rPr>
                      <a:t>1 ton</a:t>
                    </a:r>
                    <a:endParaRPr lang="th-TH" sz="2100" b="1" dirty="0">
                      <a:latin typeface="TH Sarabun New" pitchFamily="34" charset="-34"/>
                      <a:cs typeface="TH Sarabun New" pitchFamily="34" charset="-34"/>
                    </a:endParaRPr>
                  </a:p>
                </p:txBody>
              </p:sp>
            </p:grpSp>
          </p:grpSp>
        </p:grpSp>
        <p:grpSp>
          <p:nvGrpSpPr>
            <p:cNvPr id="70" name="Group 69"/>
            <p:cNvGrpSpPr/>
            <p:nvPr/>
          </p:nvGrpSpPr>
          <p:grpSpPr>
            <a:xfrm>
              <a:off x="5066763" y="4632210"/>
              <a:ext cx="3928770" cy="720000"/>
              <a:chOff x="5066763" y="4746448"/>
              <a:chExt cx="3928770" cy="720000"/>
            </a:xfrm>
          </p:grpSpPr>
          <p:sp>
            <p:nvSpPr>
              <p:cNvPr id="80" name="Rounded Rectangle 79"/>
              <p:cNvSpPr/>
              <p:nvPr/>
            </p:nvSpPr>
            <p:spPr>
              <a:xfrm>
                <a:off x="5066763" y="4746448"/>
                <a:ext cx="3928770" cy="720000"/>
              </a:xfrm>
              <a:prstGeom prst="roundRect">
                <a:avLst/>
              </a:prstGeom>
              <a:solidFill>
                <a:schemeClr val="bg1">
                  <a:alpha val="54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151346" y="4887261"/>
                <a:ext cx="3766297" cy="480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latin typeface="TH Sarabun New" pitchFamily="34" charset="-34"/>
                    <a:cs typeface="TH Sarabun New" pitchFamily="34" charset="-34"/>
                  </a:rPr>
                  <a:t>หินที่มีขนาดใหญ่จะมีน้ำหนักมากกว่าหินที่มีขนาดเล็ก</a:t>
                </a: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605534" y="6096004"/>
            <a:ext cx="12498100" cy="960676"/>
            <a:chOff x="415619" y="5598368"/>
            <a:chExt cx="8578298" cy="882253"/>
          </a:xfrm>
        </p:grpSpPr>
        <p:grpSp>
          <p:nvGrpSpPr>
            <p:cNvPr id="66" name="Group 65"/>
            <p:cNvGrpSpPr/>
            <p:nvPr/>
          </p:nvGrpSpPr>
          <p:grpSpPr>
            <a:xfrm>
              <a:off x="3278395" y="5677911"/>
              <a:ext cx="1603401" cy="802710"/>
              <a:chOff x="3404032" y="5846901"/>
              <a:chExt cx="1603401" cy="802710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3413732" y="5846901"/>
                <a:ext cx="1584000" cy="720000"/>
              </a:xfrm>
              <a:prstGeom prst="roundRect">
                <a:avLst/>
              </a:prstGeom>
              <a:solidFill>
                <a:schemeClr val="bg1">
                  <a:alpha val="54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404032" y="5900583"/>
                <a:ext cx="1603401" cy="749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700" b="1" dirty="0">
                    <a:solidFill>
                      <a:schemeClr val="accent6">
                        <a:lumMod val="75000"/>
                      </a:schemeClr>
                    </a:solidFill>
                    <a:latin typeface="TH Sarabun New" pitchFamily="34" charset="-34"/>
                    <a:cs typeface="TH Sarabun New" pitchFamily="34" charset="-34"/>
                  </a:rPr>
                  <a:t>ความแข็ง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5065146" y="5677911"/>
              <a:ext cx="3928771" cy="720000"/>
              <a:chOff x="5065146" y="5774256"/>
              <a:chExt cx="3928771" cy="720000"/>
            </a:xfrm>
          </p:grpSpPr>
          <p:sp>
            <p:nvSpPr>
              <p:cNvPr id="81" name="Rounded Rectangle 80"/>
              <p:cNvSpPr/>
              <p:nvPr/>
            </p:nvSpPr>
            <p:spPr>
              <a:xfrm>
                <a:off x="5065146" y="5774256"/>
                <a:ext cx="3928771" cy="720000"/>
              </a:xfrm>
              <a:prstGeom prst="roundRect">
                <a:avLst/>
              </a:prstGeom>
              <a:solidFill>
                <a:schemeClr val="bg1">
                  <a:alpha val="54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077502" y="5894002"/>
                <a:ext cx="3904061" cy="480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latin typeface="TH Sarabun New" pitchFamily="34" charset="-34"/>
                    <a:cs typeface="TH Sarabun New" pitchFamily="34" charset="-34"/>
                  </a:rPr>
                  <a:t>หินที่มีความแข็งมากเมื่อถูกขูดขีดจะไม่เกิดรอยบนเนื้อหิน</a:t>
                </a: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415619" y="5598368"/>
              <a:ext cx="2547049" cy="799543"/>
              <a:chOff x="415619" y="5800159"/>
              <a:chExt cx="2547049" cy="799543"/>
            </a:xfrm>
          </p:grpSpPr>
          <p:sp>
            <p:nvSpPr>
              <p:cNvPr id="65" name="Rounded Rectangle 64"/>
              <p:cNvSpPr/>
              <p:nvPr/>
            </p:nvSpPr>
            <p:spPr>
              <a:xfrm>
                <a:off x="415619" y="5879702"/>
                <a:ext cx="2547049" cy="720000"/>
              </a:xfrm>
              <a:prstGeom prst="roundRect">
                <a:avLst/>
              </a:prstGeom>
              <a:solidFill>
                <a:schemeClr val="bg1">
                  <a:alpha val="54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pic>
            <p:nvPicPr>
              <p:cNvPr id="1035" name="Picture 11"/>
              <p:cNvPicPr>
                <a:picLocks noChangeAspect="1" noChangeArrowheads="1" noCrop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81399" y="5800159"/>
                <a:ext cx="1657223" cy="790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" name="Group 13"/>
          <p:cNvGrpSpPr/>
          <p:nvPr/>
        </p:nvGrpSpPr>
        <p:grpSpPr>
          <a:xfrm>
            <a:off x="605288" y="2517391"/>
            <a:ext cx="12499891" cy="891610"/>
            <a:chOff x="605288" y="2517391"/>
            <a:chExt cx="12499891" cy="891610"/>
          </a:xfrm>
        </p:grpSpPr>
        <p:grpSp>
          <p:nvGrpSpPr>
            <p:cNvPr id="56" name="Group 55"/>
            <p:cNvGrpSpPr/>
            <p:nvPr/>
          </p:nvGrpSpPr>
          <p:grpSpPr>
            <a:xfrm>
              <a:off x="4790450" y="2517391"/>
              <a:ext cx="2307800" cy="863690"/>
              <a:chOff x="3356013" y="2904196"/>
              <a:chExt cx="1584000" cy="793185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3356013" y="2904196"/>
                <a:ext cx="1584000" cy="720000"/>
              </a:xfrm>
              <a:prstGeom prst="roundRect">
                <a:avLst/>
              </a:prstGeom>
              <a:solidFill>
                <a:schemeClr val="bg1">
                  <a:alpha val="54000"/>
                </a:schemeClr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435559" y="2948353"/>
                <a:ext cx="1424909" cy="749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700" b="1" dirty="0">
                    <a:solidFill>
                      <a:srgbClr val="7030A0"/>
                    </a:solidFill>
                    <a:latin typeface="TH Sarabun New" pitchFamily="34" charset="-34"/>
                    <a:cs typeface="TH Sarabun New" pitchFamily="34" charset="-34"/>
                  </a:rPr>
                  <a:t>ลวดลาย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605288" y="2517391"/>
              <a:ext cx="3710909" cy="784000"/>
              <a:chOff x="415450" y="2865032"/>
              <a:chExt cx="2547049" cy="720000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415450" y="2865032"/>
                <a:ext cx="2547049" cy="720000"/>
              </a:xfrm>
              <a:prstGeom prst="roundRect">
                <a:avLst/>
              </a:prstGeom>
              <a:solidFill>
                <a:schemeClr val="bg1">
                  <a:alpha val="54000"/>
                </a:schemeClr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548183" y="2901526"/>
                <a:ext cx="2273991" cy="665200"/>
                <a:chOff x="677910" y="4904992"/>
                <a:chExt cx="2273991" cy="665200"/>
              </a:xfrm>
            </p:grpSpPr>
            <p:pic>
              <p:nvPicPr>
                <p:cNvPr id="1030" name="Picture 6" descr="D:\A1 คลังไฟล์ภาพของฉันเอง\Power_Point\วิทยาศาสตร์\ป.1 เล่ม 2\AI+Pic\หน่วย 2\ristne.pn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aturation sat="400000"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55890" y="4904992"/>
                  <a:ext cx="683781" cy="65645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1" name="Picture 7" descr="D:\A1 คลังไฟล์ภาพของฉันเอง\Power_Point\วิทยาศาสตร์\ป.1 เล่ม 2\AI+Pic\หน่วย 2\ristne2.png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8146" y="4936238"/>
                  <a:ext cx="763755" cy="6252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32" name="Picture 8" descr="D:\A1 คลังไฟล์ภาพของฉันเอง\Power_Point\วิทยาศาสตร์\ป.1 เล่ม 2\AI+Pic\หน่วย 2\ristne3.pn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7910" y="4936238"/>
                  <a:ext cx="729506" cy="6339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3" name="Group 12"/>
            <p:cNvGrpSpPr/>
            <p:nvPr/>
          </p:nvGrpSpPr>
          <p:grpSpPr>
            <a:xfrm>
              <a:off x="7381179" y="2517391"/>
              <a:ext cx="5724000" cy="891610"/>
              <a:chOff x="7381179" y="2517391"/>
              <a:chExt cx="5724000" cy="891610"/>
            </a:xfrm>
          </p:grpSpPr>
          <p:sp>
            <p:nvSpPr>
              <p:cNvPr id="78" name="Rounded Rectangle 77"/>
              <p:cNvSpPr/>
              <p:nvPr/>
            </p:nvSpPr>
            <p:spPr>
              <a:xfrm>
                <a:off x="7381179" y="2517391"/>
                <a:ext cx="5724000" cy="784000"/>
              </a:xfrm>
              <a:prstGeom prst="roundRect">
                <a:avLst/>
              </a:prstGeom>
              <a:solidFill>
                <a:schemeClr val="bg1">
                  <a:alpha val="54000"/>
                </a:schemeClr>
              </a:solidFill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453179" y="2517533"/>
                <a:ext cx="5580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latin typeface="TH Sarabun New" pitchFamily="34" charset="-34"/>
                    <a:cs typeface="TH Sarabun New" pitchFamily="34" charset="-34"/>
                  </a:rPr>
                  <a:t>หินแต่ละก้อนจะมีลวดลายที่แตกต่างกัน เกิดจากการสะสม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8479179" y="2885781"/>
                <a:ext cx="3528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800" dirty="0">
                    <a:latin typeface="TH Sarabun New" pitchFamily="34" charset="-34"/>
                    <a:cs typeface="TH Sarabun New" pitchFamily="34" charset="-34"/>
                  </a:rPr>
                  <a:t>หรือทับถมกันของตะกอนหินและดิน</a:t>
                </a: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605288" y="3686061"/>
            <a:ext cx="12500701" cy="903110"/>
            <a:chOff x="605288" y="3686061"/>
            <a:chExt cx="12500701" cy="903110"/>
          </a:xfrm>
        </p:grpSpPr>
        <p:grpSp>
          <p:nvGrpSpPr>
            <p:cNvPr id="57" name="Group 56"/>
            <p:cNvGrpSpPr/>
            <p:nvPr/>
          </p:nvGrpSpPr>
          <p:grpSpPr>
            <a:xfrm>
              <a:off x="4790449" y="3686061"/>
              <a:ext cx="2307799" cy="894805"/>
              <a:chOff x="3356013" y="3718008"/>
              <a:chExt cx="1584000" cy="821760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3356013" y="3718008"/>
                <a:ext cx="1584000" cy="720000"/>
              </a:xfrm>
              <a:prstGeom prst="roundRect">
                <a:avLst/>
              </a:prstGeom>
              <a:solidFill>
                <a:schemeClr val="bg1">
                  <a:alpha val="54000"/>
                </a:schemeClr>
              </a:solidFill>
              <a:ln w="1905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562791" y="3790740"/>
                <a:ext cx="1170444" cy="749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700" b="1" dirty="0">
                    <a:solidFill>
                      <a:srgbClr val="663300"/>
                    </a:solidFill>
                    <a:latin typeface="TH Sarabun New" pitchFamily="34" charset="-34"/>
                    <a:cs typeface="TH Sarabun New" pitchFamily="34" charset="-34"/>
                  </a:rPr>
                  <a:t>เนื้อหิน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05288" y="3686061"/>
              <a:ext cx="3710908" cy="784000"/>
              <a:chOff x="415450" y="3813641"/>
              <a:chExt cx="2547049" cy="720000"/>
            </a:xfrm>
          </p:grpSpPr>
          <p:sp>
            <p:nvSpPr>
              <p:cNvPr id="63" name="Rounded Rectangle 62"/>
              <p:cNvSpPr/>
              <p:nvPr/>
            </p:nvSpPr>
            <p:spPr>
              <a:xfrm>
                <a:off x="415450" y="3813641"/>
                <a:ext cx="2547049" cy="720000"/>
              </a:xfrm>
              <a:prstGeom prst="roundRect">
                <a:avLst/>
              </a:prstGeom>
              <a:solidFill>
                <a:schemeClr val="bg1">
                  <a:alpha val="54000"/>
                </a:schemeClr>
              </a:solidFill>
              <a:ln w="1905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895295" y="3826384"/>
                <a:ext cx="1680338" cy="667715"/>
                <a:chOff x="895295" y="4897588"/>
                <a:chExt cx="1680338" cy="667715"/>
              </a:xfrm>
            </p:grpSpPr>
            <p:pic>
              <p:nvPicPr>
                <p:cNvPr id="1027" name="Picture 3" descr="D:\A1 คลังไฟล์ภาพของฉันเอง\Power_Point\วิทยาศาสตร์\ป.1 เล่ม 2\AI+Pic\หน่วย 2\opstne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artisticWatercolorSponge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5295" y="4897588"/>
                  <a:ext cx="579390" cy="6677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8" name="Picture 4" descr="D:\A1 คลังไฟล์ภาพของฉันเอง\Power_Point\วิทยาศาสตร์\ป.1 เล่ม 2\AI+Pic\หน่วย 2\opstne2.png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0829" y="4913026"/>
                  <a:ext cx="784804" cy="6368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5" name="Group 14"/>
            <p:cNvGrpSpPr/>
            <p:nvPr/>
          </p:nvGrpSpPr>
          <p:grpSpPr>
            <a:xfrm>
              <a:off x="7381991" y="3686061"/>
              <a:ext cx="5723998" cy="903110"/>
              <a:chOff x="7381991" y="3686061"/>
              <a:chExt cx="5723998" cy="903110"/>
            </a:xfrm>
          </p:grpSpPr>
          <p:sp>
            <p:nvSpPr>
              <p:cNvPr id="79" name="Rounded Rectangle 78"/>
              <p:cNvSpPr/>
              <p:nvPr/>
            </p:nvSpPr>
            <p:spPr>
              <a:xfrm>
                <a:off x="7381991" y="3686061"/>
                <a:ext cx="5723998" cy="784000"/>
              </a:xfrm>
              <a:prstGeom prst="roundRect">
                <a:avLst/>
              </a:prstGeom>
              <a:solidFill>
                <a:schemeClr val="bg1">
                  <a:alpha val="54000"/>
                </a:schemeClr>
              </a:solidFill>
              <a:ln w="19050">
                <a:solidFill>
                  <a:srgbClr val="66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7458866" y="3697703"/>
                <a:ext cx="5580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latin typeface="TH Sarabun New" pitchFamily="34" charset="-34"/>
                    <a:cs typeface="TH Sarabun New" pitchFamily="34" charset="-34"/>
                  </a:rPr>
                  <a:t>เนื้อหินสังเกตได้จากผลึกของหิน หินที่เป็นสี่เหลี่ยม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7397637" y="4065951"/>
                <a:ext cx="56879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800" dirty="0">
                    <a:latin typeface="TH Sarabun New" pitchFamily="34" charset="-34"/>
                    <a:cs typeface="TH Sarabun New" pitchFamily="34" charset="-34"/>
                  </a:rPr>
                  <a:t>จะมีเนื้อหยาบ หินที่ไม่เป็นสี่เหลี่ยมจะเนื้อละเอียด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466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สี่เหลี่ยมผืนผ้ามุมมน 32"/>
          <p:cNvSpPr/>
          <p:nvPr/>
        </p:nvSpPr>
        <p:spPr>
          <a:xfrm>
            <a:off x="3536377" y="1671562"/>
            <a:ext cx="9296401" cy="5372100"/>
          </a:xfrm>
          <a:prstGeom prst="roundRect">
            <a:avLst>
              <a:gd name="adj" fmla="val 0"/>
            </a:avLst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สี่เหลี่ยมผืนผ้ามุมมน 32">
            <a:extLst>
              <a:ext uri="{FF2B5EF4-FFF2-40B4-BE49-F238E27FC236}">
                <a16:creationId xmlns:a16="http://schemas.microsoft.com/office/drawing/2014/main" id="{8B547F5E-9A4F-4911-9D42-EC3D915B281E}"/>
              </a:ext>
            </a:extLst>
          </p:cNvPr>
          <p:cNvSpPr/>
          <p:nvPr/>
        </p:nvSpPr>
        <p:spPr>
          <a:xfrm>
            <a:off x="3702533" y="1885746"/>
            <a:ext cx="8951389" cy="4929312"/>
          </a:xfrm>
          <a:prstGeom prst="roundRect">
            <a:avLst>
              <a:gd name="adj" fmla="val 59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2492857" y="724523"/>
            <a:ext cx="4811713" cy="622756"/>
          </a:xfrm>
          <a:prstGeom prst="roundRect">
            <a:avLst/>
          </a:prstGeom>
          <a:solidFill>
            <a:srgbClr val="FF7C8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กลุ่ม 28"/>
          <p:cNvGrpSpPr/>
          <p:nvPr/>
        </p:nvGrpSpPr>
        <p:grpSpPr>
          <a:xfrm>
            <a:off x="-117004" y="1"/>
            <a:ext cx="2444446" cy="1457947"/>
            <a:chOff x="-114220" y="2476"/>
            <a:chExt cx="2444446" cy="1457947"/>
          </a:xfrm>
        </p:grpSpPr>
        <p:sp>
          <p:nvSpPr>
            <p:cNvPr id="30" name="สามเหลี่ยมมุมฉาก 29"/>
            <p:cNvSpPr/>
            <p:nvPr/>
          </p:nvSpPr>
          <p:spPr>
            <a:xfrm rot="5400000">
              <a:off x="431376" y="-438427"/>
              <a:ext cx="1457947" cy="2339753"/>
            </a:xfrm>
            <a:prstGeom prst="rtTriangl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 rot="19725370">
              <a:off x="-114220" y="360261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rPr>
                <a:t>VDO Clip</a:t>
              </a:r>
            </a:p>
          </p:txBody>
        </p:sp>
        <p:sp>
          <p:nvSpPr>
            <p:cNvPr id="32" name="สามเหลี่ยมมุมฉาก 31"/>
            <p:cNvSpPr/>
            <p:nvPr/>
          </p:nvSpPr>
          <p:spPr>
            <a:xfrm rot="5400000">
              <a:off x="267070" y="-274120"/>
              <a:ext cx="813003" cy="136619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83344" y="698805"/>
            <a:ext cx="4630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การเกิดหิน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320449-2719-4778-827E-76790A02E2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58" y="-53697"/>
            <a:ext cx="3567097" cy="1783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8533DF-E089-43EB-87E6-2365213822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87" y="1947200"/>
            <a:ext cx="4173862" cy="2349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9F9A9-7BB8-4B56-B584-8C368B72AA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80" y="1947201"/>
            <a:ext cx="4165571" cy="23494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FD3E70-8919-4C97-A363-44512F8012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4380" y="4393512"/>
            <a:ext cx="4143828" cy="23411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A11392-8AF5-476F-8568-24FB7FBBB1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0187" y="4378912"/>
            <a:ext cx="4173862" cy="23646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84D9B0-5AEE-4AEB-9E06-A82DB66B8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954" y="6987667"/>
            <a:ext cx="1244299" cy="437809"/>
          </a:xfrm>
          <a:prstGeom prst="rect">
            <a:avLst/>
          </a:prstGeom>
        </p:spPr>
      </p:pic>
      <p:pic>
        <p:nvPicPr>
          <p:cNvPr id="2" name="Online Media 1" title="￠ﾸﾧ￠ﾸﾱ￠ﾸﾏ￠ﾸﾈ￠ﾸﾱ￠ﾸﾁ￠ﾸﾣ￠ﾸﾫ￠ﾸﾴ￠ﾸﾙ￠ﾸﾂ￠ﾸﾭ￠ﾸﾇ￠ﾸﾫ￠ﾸﾴ￠ﾸﾙ">
            <a:hlinkClick r:id="" action="ppaction://media"/>
            <a:extLst>
              <a:ext uri="{FF2B5EF4-FFF2-40B4-BE49-F238E27FC236}">
                <a16:creationId xmlns:a16="http://schemas.microsoft.com/office/drawing/2014/main" id="{4DBB61EF-C602-4B9A-BAA5-FA74E72AFB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2"/>
          <a:stretch>
            <a:fillRect/>
          </a:stretch>
        </p:blipFill>
        <p:spPr>
          <a:xfrm>
            <a:off x="322500" y="1701847"/>
            <a:ext cx="2998836" cy="1686844"/>
          </a:xfrm>
          <a:prstGeom prst="rect">
            <a:avLst/>
          </a:prstGeom>
        </p:spPr>
      </p:pic>
      <p:pic>
        <p:nvPicPr>
          <p:cNvPr id="3" name="Online Media 2" title="￠ﾸﾁ￠ﾸﾲ￠ﾸﾣ￠ﾸﾁ￠ﾸﾳ￠ﾹﾀ￠ﾸﾙ￠ﾸﾴ￠ﾸﾔ￠ﾸﾫ￠ﾸﾴ￠ﾸﾙ￠ﾸﾭ￠ﾸﾱ￠ﾸﾄ￠ﾸﾙ￠ﾸﾵ">
            <a:hlinkClick r:id="" action="ppaction://media"/>
            <a:extLst>
              <a:ext uri="{FF2B5EF4-FFF2-40B4-BE49-F238E27FC236}">
                <a16:creationId xmlns:a16="http://schemas.microsoft.com/office/drawing/2014/main" id="{D3A28176-6FB6-4D30-958B-B5879AC4B79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3"/>
          <a:stretch>
            <a:fillRect/>
          </a:stretch>
        </p:blipFill>
        <p:spPr>
          <a:xfrm>
            <a:off x="322500" y="3514190"/>
            <a:ext cx="2998834" cy="1686844"/>
          </a:xfrm>
          <a:prstGeom prst="rect">
            <a:avLst/>
          </a:prstGeom>
        </p:spPr>
      </p:pic>
      <p:pic>
        <p:nvPicPr>
          <p:cNvPr id="5" name="Online Media 4" title="￠ﾹﾁ￠ﾸﾭ￠ﾸﾙ￠ﾸﾴ￠ﾹﾀ￠ﾸﾡ￠ﾸﾊ￠ﾸﾱ￠ﾸﾙ 3 ￠ﾸﾡ￠ﾸﾴ￠ﾸﾕ￠ﾸﾴ ￠ﾹﾀ￠ﾸﾪ￠ﾸﾣ￠ﾸﾴ￠ﾸﾡ￠ﾸﾄ￠ﾸﾧ￠ﾸﾲ￠ﾸﾡ￠ﾸﾣ￠ﾸﾹ￠ﾹﾉ ￠ﾹﾀ￠ﾸﾣ￠ﾸﾷ￠ﾹﾈ￠ﾸﾭ￠ﾸﾇ ￠ﾸﾫ￠ﾸﾴ￠ﾸﾙ">
            <a:hlinkClick r:id="" action="ppaction://media"/>
            <a:extLst>
              <a:ext uri="{FF2B5EF4-FFF2-40B4-BE49-F238E27FC236}">
                <a16:creationId xmlns:a16="http://schemas.microsoft.com/office/drawing/2014/main" id="{38155AA6-1AFF-4781-9D1F-FFBD984FE932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4"/>
          <a:stretch>
            <a:fillRect/>
          </a:stretch>
        </p:blipFill>
        <p:spPr>
          <a:xfrm>
            <a:off x="322500" y="5360381"/>
            <a:ext cx="2998834" cy="16868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70A304-5F38-4077-9B6F-64941CAA6EF2}"/>
              </a:ext>
            </a:extLst>
          </p:cNvPr>
          <p:cNvSpPr/>
          <p:nvPr/>
        </p:nvSpPr>
        <p:spPr>
          <a:xfrm>
            <a:off x="8874613" y="7112859"/>
            <a:ext cx="666115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15"/>
              </a:rPr>
              <a:t>https://www.youtube.com/watch?v=h1FOzrdDUyU&amp;t=276s</a:t>
            </a: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BD57BF-BD91-479F-92E3-6C6EFA5B4FAB}"/>
              </a:ext>
            </a:extLst>
          </p:cNvPr>
          <p:cNvSpPr/>
          <p:nvPr/>
        </p:nvSpPr>
        <p:spPr>
          <a:xfrm>
            <a:off x="5057775" y="7112859"/>
            <a:ext cx="666115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16"/>
              </a:rPr>
              <a:t>https://www.youtube.com/watch?v=gU79QhJjDwQ</a:t>
            </a:r>
            <a:endParaRPr lang="en-US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98BC00-7F5D-4264-B4FA-CD983BBF5498}"/>
              </a:ext>
            </a:extLst>
          </p:cNvPr>
          <p:cNvSpPr/>
          <p:nvPr/>
        </p:nvSpPr>
        <p:spPr>
          <a:xfrm>
            <a:off x="1369929" y="7113625"/>
            <a:ext cx="666115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17"/>
              </a:rPr>
              <a:t>https://www.youtube.com/watch?v=eTzvvxPiVyY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697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สี่เหลี่ยมผืนผ้ามุมมน 32"/>
          <p:cNvSpPr/>
          <p:nvPr/>
        </p:nvSpPr>
        <p:spPr>
          <a:xfrm>
            <a:off x="1911367" y="1661392"/>
            <a:ext cx="9296401" cy="5372100"/>
          </a:xfrm>
          <a:prstGeom prst="roundRect">
            <a:avLst>
              <a:gd name="adj" fmla="val 0"/>
            </a:avLst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สี่เหลี่ยมผืนผ้ามุมมน 32">
            <a:extLst>
              <a:ext uri="{FF2B5EF4-FFF2-40B4-BE49-F238E27FC236}">
                <a16:creationId xmlns:a16="http://schemas.microsoft.com/office/drawing/2014/main" id="{8B547F5E-9A4F-4911-9D42-EC3D915B281E}"/>
              </a:ext>
            </a:extLst>
          </p:cNvPr>
          <p:cNvSpPr/>
          <p:nvPr/>
        </p:nvSpPr>
        <p:spPr>
          <a:xfrm>
            <a:off x="2077523" y="1875576"/>
            <a:ext cx="8951389" cy="4929312"/>
          </a:xfrm>
          <a:prstGeom prst="roundRect">
            <a:avLst>
              <a:gd name="adj" fmla="val 59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2492857" y="724523"/>
            <a:ext cx="4811713" cy="622756"/>
          </a:xfrm>
          <a:prstGeom prst="roundRect">
            <a:avLst/>
          </a:prstGeom>
          <a:solidFill>
            <a:srgbClr val="FF7C8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กลุ่ม 28"/>
          <p:cNvGrpSpPr/>
          <p:nvPr/>
        </p:nvGrpSpPr>
        <p:grpSpPr>
          <a:xfrm>
            <a:off x="-117004" y="1"/>
            <a:ext cx="2444446" cy="1457947"/>
            <a:chOff x="-114220" y="2476"/>
            <a:chExt cx="2444446" cy="1457947"/>
          </a:xfrm>
        </p:grpSpPr>
        <p:sp>
          <p:nvSpPr>
            <p:cNvPr id="30" name="สามเหลี่ยมมุมฉาก 29"/>
            <p:cNvSpPr/>
            <p:nvPr/>
          </p:nvSpPr>
          <p:spPr>
            <a:xfrm rot="5400000">
              <a:off x="431376" y="-438427"/>
              <a:ext cx="1457947" cy="2339753"/>
            </a:xfrm>
            <a:prstGeom prst="rtTriangl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9725370">
              <a:off x="-114220" y="360261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ksorn Bold" pitchFamily="50" charset="-34"/>
                  <a:ea typeface="+mn-ea"/>
                  <a:cs typeface="Aksorn Bold" pitchFamily="50" charset="-34"/>
                </a:rPr>
                <a:t>VDO Clip</a:t>
              </a:r>
            </a:p>
          </p:txBody>
        </p:sp>
        <p:sp>
          <p:nvSpPr>
            <p:cNvPr id="32" name="สามเหลี่ยมมุมฉาก 31"/>
            <p:cNvSpPr/>
            <p:nvPr/>
          </p:nvSpPr>
          <p:spPr>
            <a:xfrm rot="5400000">
              <a:off x="267070" y="-274120"/>
              <a:ext cx="813003" cy="136619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83344" y="698805"/>
            <a:ext cx="4630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การเกิดหิน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320449-2719-4778-827E-76790A02E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58" y="-53697"/>
            <a:ext cx="3567097" cy="17839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84D9B0-5AEE-4AEB-9E06-A82DB66B8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6760" y="7055403"/>
            <a:ext cx="1136975" cy="400047"/>
          </a:xfrm>
          <a:prstGeom prst="rect">
            <a:avLst/>
          </a:prstGeom>
        </p:spPr>
      </p:pic>
      <p:pic>
        <p:nvPicPr>
          <p:cNvPr id="2" name="Online Media 1" title="￠ﾸﾧ￠ﾸﾱ￠ﾸﾏ￠ﾸﾈ￠ﾸﾱ￠ﾸﾁ￠ﾸﾣ￠ﾸﾫ￠ﾸﾴ￠ﾸﾙ￠ﾸﾂ￠ﾸﾭ￠ﾸﾇ￠ﾸﾫ￠ﾸﾴ￠ﾸﾙ">
            <a:hlinkClick r:id="" action="ppaction://media"/>
            <a:extLst>
              <a:ext uri="{FF2B5EF4-FFF2-40B4-BE49-F238E27FC236}">
                <a16:creationId xmlns:a16="http://schemas.microsoft.com/office/drawing/2014/main" id="{4DBB61EF-C602-4B9A-BAA5-FA74E72AFB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255878" y="1934293"/>
            <a:ext cx="8594677" cy="48345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698BC00-7F5D-4264-B4FA-CD983BBF5498}"/>
              </a:ext>
            </a:extLst>
          </p:cNvPr>
          <p:cNvSpPr/>
          <p:nvPr/>
        </p:nvSpPr>
        <p:spPr>
          <a:xfrm>
            <a:off x="5103735" y="7139026"/>
            <a:ext cx="666115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/>
              </a:rPr>
              <a:t>https://www.youtube.com/watch?v=eTzvvxPiVyY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สี่เหลี่ยมผืนผ้ามุมมน 32"/>
          <p:cNvSpPr/>
          <p:nvPr/>
        </p:nvSpPr>
        <p:spPr>
          <a:xfrm>
            <a:off x="1911367" y="1661392"/>
            <a:ext cx="9296401" cy="5372100"/>
          </a:xfrm>
          <a:prstGeom prst="roundRect">
            <a:avLst>
              <a:gd name="adj" fmla="val 0"/>
            </a:avLst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สี่เหลี่ยมผืนผ้ามุมมน 32">
            <a:extLst>
              <a:ext uri="{FF2B5EF4-FFF2-40B4-BE49-F238E27FC236}">
                <a16:creationId xmlns:a16="http://schemas.microsoft.com/office/drawing/2014/main" id="{8B547F5E-9A4F-4911-9D42-EC3D915B281E}"/>
              </a:ext>
            </a:extLst>
          </p:cNvPr>
          <p:cNvSpPr/>
          <p:nvPr/>
        </p:nvSpPr>
        <p:spPr>
          <a:xfrm>
            <a:off x="2077523" y="1875576"/>
            <a:ext cx="8951389" cy="4929312"/>
          </a:xfrm>
          <a:prstGeom prst="roundRect">
            <a:avLst>
              <a:gd name="adj" fmla="val 59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2492857" y="724523"/>
            <a:ext cx="4811713" cy="622756"/>
          </a:xfrm>
          <a:prstGeom prst="roundRect">
            <a:avLst/>
          </a:prstGeom>
          <a:solidFill>
            <a:srgbClr val="FF7C8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กลุ่ม 28"/>
          <p:cNvGrpSpPr/>
          <p:nvPr/>
        </p:nvGrpSpPr>
        <p:grpSpPr>
          <a:xfrm>
            <a:off x="-117004" y="1"/>
            <a:ext cx="2444446" cy="1457947"/>
            <a:chOff x="-114220" y="2476"/>
            <a:chExt cx="2444446" cy="1457947"/>
          </a:xfrm>
        </p:grpSpPr>
        <p:sp>
          <p:nvSpPr>
            <p:cNvPr id="30" name="สามเหลี่ยมมุมฉาก 29"/>
            <p:cNvSpPr/>
            <p:nvPr/>
          </p:nvSpPr>
          <p:spPr>
            <a:xfrm rot="5400000">
              <a:off x="431376" y="-438427"/>
              <a:ext cx="1457947" cy="2339753"/>
            </a:xfrm>
            <a:prstGeom prst="rtTriangl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9725370">
              <a:off x="-114220" y="360261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ksorn Bold" pitchFamily="50" charset="-34"/>
                  <a:ea typeface="+mn-ea"/>
                  <a:cs typeface="Aksorn Bold" pitchFamily="50" charset="-34"/>
                </a:rPr>
                <a:t>VDO Clip</a:t>
              </a:r>
            </a:p>
          </p:txBody>
        </p:sp>
        <p:sp>
          <p:nvSpPr>
            <p:cNvPr id="32" name="สามเหลี่ยมมุมฉาก 31"/>
            <p:cNvSpPr/>
            <p:nvPr/>
          </p:nvSpPr>
          <p:spPr>
            <a:xfrm rot="5400000">
              <a:off x="267070" y="-274120"/>
              <a:ext cx="813003" cy="136619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83344" y="698805"/>
            <a:ext cx="4630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การเกิดหิน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320449-2719-4778-827E-76790A02E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58" y="-53697"/>
            <a:ext cx="3567097" cy="1783976"/>
          </a:xfrm>
          <a:prstGeom prst="rect">
            <a:avLst/>
          </a:prstGeom>
        </p:spPr>
      </p:pic>
      <p:pic>
        <p:nvPicPr>
          <p:cNvPr id="3" name="Online Media 2" title="￠ﾸﾁ￠ﾸﾲ￠ﾸﾣ￠ﾸﾁ￠ﾸﾳ￠ﾹﾀ￠ﾸﾙ￠ﾸﾴ￠ﾸﾔ￠ﾸﾫ￠ﾸﾴ￠ﾸﾙ￠ﾸﾭ￠ﾸﾱ￠ﾸﾄ￠ﾸﾙ￠ﾸﾵ">
            <a:hlinkClick r:id="" action="ppaction://media"/>
            <a:extLst>
              <a:ext uri="{FF2B5EF4-FFF2-40B4-BE49-F238E27FC236}">
                <a16:creationId xmlns:a16="http://schemas.microsoft.com/office/drawing/2014/main" id="{D3A28176-6FB6-4D30-958B-B5879AC4B7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98010" y="1944463"/>
            <a:ext cx="8552545" cy="48108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BD57BF-BD91-479F-92E3-6C6EFA5B4FAB}"/>
              </a:ext>
            </a:extLst>
          </p:cNvPr>
          <p:cNvSpPr/>
          <p:nvPr/>
        </p:nvSpPr>
        <p:spPr>
          <a:xfrm>
            <a:off x="5057775" y="7112859"/>
            <a:ext cx="666115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https://www.youtube.com/watch?v=gU79QhJjDwQ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AB5EBC-1416-4530-953F-A0BAB88373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6760" y="7055403"/>
            <a:ext cx="1136975" cy="40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สี่เหลี่ยมผืนผ้ามุมมน 32"/>
          <p:cNvSpPr/>
          <p:nvPr/>
        </p:nvSpPr>
        <p:spPr>
          <a:xfrm>
            <a:off x="1911367" y="1661392"/>
            <a:ext cx="9296401" cy="5372100"/>
          </a:xfrm>
          <a:prstGeom prst="roundRect">
            <a:avLst>
              <a:gd name="adj" fmla="val 0"/>
            </a:avLst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สี่เหลี่ยมผืนผ้ามุมมน 32">
            <a:extLst>
              <a:ext uri="{FF2B5EF4-FFF2-40B4-BE49-F238E27FC236}">
                <a16:creationId xmlns:a16="http://schemas.microsoft.com/office/drawing/2014/main" id="{8B547F5E-9A4F-4911-9D42-EC3D915B281E}"/>
              </a:ext>
            </a:extLst>
          </p:cNvPr>
          <p:cNvSpPr/>
          <p:nvPr/>
        </p:nvSpPr>
        <p:spPr>
          <a:xfrm>
            <a:off x="2077523" y="1875576"/>
            <a:ext cx="8951389" cy="4929312"/>
          </a:xfrm>
          <a:prstGeom prst="roundRect">
            <a:avLst>
              <a:gd name="adj" fmla="val 59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2492857" y="724523"/>
            <a:ext cx="4811713" cy="622756"/>
          </a:xfrm>
          <a:prstGeom prst="roundRect">
            <a:avLst/>
          </a:prstGeom>
          <a:solidFill>
            <a:srgbClr val="FF7C8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กลุ่ม 28"/>
          <p:cNvGrpSpPr/>
          <p:nvPr/>
        </p:nvGrpSpPr>
        <p:grpSpPr>
          <a:xfrm>
            <a:off x="-117004" y="1"/>
            <a:ext cx="2444446" cy="1457947"/>
            <a:chOff x="-114220" y="2476"/>
            <a:chExt cx="2444446" cy="1457947"/>
          </a:xfrm>
        </p:grpSpPr>
        <p:sp>
          <p:nvSpPr>
            <p:cNvPr id="30" name="สามเหลี่ยมมุมฉาก 29"/>
            <p:cNvSpPr/>
            <p:nvPr/>
          </p:nvSpPr>
          <p:spPr>
            <a:xfrm rot="5400000">
              <a:off x="431376" y="-438427"/>
              <a:ext cx="1457947" cy="2339753"/>
            </a:xfrm>
            <a:prstGeom prst="rtTriangl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9725370">
              <a:off x="-114220" y="360261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ksorn Bold" pitchFamily="50" charset="-34"/>
                  <a:ea typeface="+mn-ea"/>
                  <a:cs typeface="Aksorn Bold" pitchFamily="50" charset="-34"/>
                </a:rPr>
                <a:t>VDO Clip</a:t>
              </a:r>
            </a:p>
          </p:txBody>
        </p:sp>
        <p:sp>
          <p:nvSpPr>
            <p:cNvPr id="32" name="สามเหลี่ยมมุมฉาก 31"/>
            <p:cNvSpPr/>
            <p:nvPr/>
          </p:nvSpPr>
          <p:spPr>
            <a:xfrm rot="5400000">
              <a:off x="267070" y="-274120"/>
              <a:ext cx="813003" cy="136619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83344" y="698805"/>
            <a:ext cx="4630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การเกิดหิน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320449-2719-4778-827E-76790A02E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58" y="-53697"/>
            <a:ext cx="3567097" cy="1783976"/>
          </a:xfrm>
          <a:prstGeom prst="rect">
            <a:avLst/>
          </a:prstGeom>
        </p:spPr>
      </p:pic>
      <p:pic>
        <p:nvPicPr>
          <p:cNvPr id="5" name="Online Media 4" title="￠ﾹﾁ￠ﾸﾭ￠ﾸﾙ￠ﾸﾴ￠ﾹﾀ￠ﾸﾡ￠ﾸﾊ￠ﾸﾱ￠ﾸﾙ 3 ￠ﾸﾡ￠ﾸﾴ￠ﾸﾕ￠ﾸﾴ ￠ﾹﾀ￠ﾸﾪ￠ﾸﾣ￠ﾸﾴ￠ﾸﾡ￠ﾸﾄ￠ﾸﾧ￠ﾸﾲ￠ﾸﾡ￠ﾸﾣ￠ﾸﾹ￠ﾹﾉ ￠ﾹﾀ￠ﾸﾣ￠ﾸﾷ￠ﾹﾈ￠ﾸﾭ￠ﾸﾇ ￠ﾸﾫ￠ﾸﾴ￠ﾸﾙ">
            <a:hlinkClick r:id="" action="ppaction://media"/>
            <a:extLst>
              <a:ext uri="{FF2B5EF4-FFF2-40B4-BE49-F238E27FC236}">
                <a16:creationId xmlns:a16="http://schemas.microsoft.com/office/drawing/2014/main" id="{38155AA6-1AFF-4781-9D1F-FFBD984FE9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93388" y="1944463"/>
            <a:ext cx="8493918" cy="47778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70A304-5F38-4077-9B6F-64941CAA6EF2}"/>
              </a:ext>
            </a:extLst>
          </p:cNvPr>
          <p:cNvSpPr/>
          <p:nvPr/>
        </p:nvSpPr>
        <p:spPr>
          <a:xfrm>
            <a:off x="5039213" y="7117699"/>
            <a:ext cx="666115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https://www.youtube.com/watch?v=h1FOzrdDUyU&amp;t=276s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AFD2ED-998E-423E-AC8B-04786E111D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6760" y="7055403"/>
            <a:ext cx="1136975" cy="40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0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สี่เหลี่ยมผืนผ้ามุมมน 32"/>
          <p:cNvSpPr/>
          <p:nvPr/>
        </p:nvSpPr>
        <p:spPr>
          <a:xfrm>
            <a:off x="1911367" y="1661392"/>
            <a:ext cx="9296401" cy="5372100"/>
          </a:xfrm>
          <a:prstGeom prst="roundRect">
            <a:avLst>
              <a:gd name="adj" fmla="val 0"/>
            </a:avLst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สี่เหลี่ยมผืนผ้ามุมมน 32">
            <a:extLst>
              <a:ext uri="{FF2B5EF4-FFF2-40B4-BE49-F238E27FC236}">
                <a16:creationId xmlns:a16="http://schemas.microsoft.com/office/drawing/2014/main" id="{8B547F5E-9A4F-4911-9D42-EC3D915B281E}"/>
              </a:ext>
            </a:extLst>
          </p:cNvPr>
          <p:cNvSpPr/>
          <p:nvPr/>
        </p:nvSpPr>
        <p:spPr>
          <a:xfrm>
            <a:off x="2077523" y="1875576"/>
            <a:ext cx="8951389" cy="4929312"/>
          </a:xfrm>
          <a:prstGeom prst="roundRect">
            <a:avLst>
              <a:gd name="adj" fmla="val 59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2492857" y="724523"/>
            <a:ext cx="4811713" cy="622756"/>
          </a:xfrm>
          <a:prstGeom prst="roundRect">
            <a:avLst/>
          </a:prstGeom>
          <a:solidFill>
            <a:srgbClr val="FF7C8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กลุ่ม 28"/>
          <p:cNvGrpSpPr/>
          <p:nvPr/>
        </p:nvGrpSpPr>
        <p:grpSpPr>
          <a:xfrm>
            <a:off x="-117004" y="1"/>
            <a:ext cx="2444446" cy="1457947"/>
            <a:chOff x="-114220" y="2476"/>
            <a:chExt cx="2444446" cy="1457947"/>
          </a:xfrm>
        </p:grpSpPr>
        <p:sp>
          <p:nvSpPr>
            <p:cNvPr id="30" name="สามเหลี่ยมมุมฉาก 29"/>
            <p:cNvSpPr/>
            <p:nvPr/>
          </p:nvSpPr>
          <p:spPr>
            <a:xfrm rot="5400000">
              <a:off x="431376" y="-438427"/>
              <a:ext cx="1457947" cy="2339753"/>
            </a:xfrm>
            <a:prstGeom prst="rtTriangl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9725370">
              <a:off x="-114220" y="360261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ksorn Bold" pitchFamily="50" charset="-34"/>
                  <a:ea typeface="+mn-ea"/>
                  <a:cs typeface="Aksorn Bold" pitchFamily="50" charset="-34"/>
                </a:rPr>
                <a:t>VDO Clip</a:t>
              </a:r>
            </a:p>
          </p:txBody>
        </p:sp>
        <p:sp>
          <p:nvSpPr>
            <p:cNvPr id="32" name="สามเหลี่ยมมุมฉาก 31"/>
            <p:cNvSpPr/>
            <p:nvPr/>
          </p:nvSpPr>
          <p:spPr>
            <a:xfrm rot="5400000">
              <a:off x="267070" y="-274120"/>
              <a:ext cx="813003" cy="136619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83344" y="698805"/>
            <a:ext cx="4630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44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การจำแนกลักษณะของหิน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320449-2719-4778-827E-76790A02E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58" y="-53697"/>
            <a:ext cx="3567097" cy="17839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AFD2ED-998E-423E-AC8B-04786E111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367" y="7047652"/>
            <a:ext cx="1136975" cy="400047"/>
          </a:xfrm>
          <a:prstGeom prst="rect">
            <a:avLst/>
          </a:prstGeom>
        </p:spPr>
      </p:pic>
      <p:pic>
        <p:nvPicPr>
          <p:cNvPr id="2" name="Online Media 1" title="￠ﾸﾧ￠ﾸﾴ￠ﾸﾗ￠ﾸﾢ￠ﾸﾲ￠ﾸﾨ￠ﾸﾲ￠ﾸﾪ￠ﾸﾕ￠ﾸﾣ￠ﾹﾌ ￠ﾸﾛ.1 ￠ﾸﾁ￠ﾸﾲ￠ﾸﾣ￠ﾸﾈ￠ﾸﾳ￠ﾹﾁ￠ﾸﾙ￠ﾸﾁ￠ﾸﾥ￠ﾸﾱ￠ﾸﾁ￠ﾸﾩ￠ﾸﾓ￠ﾸﾰ￠ﾸﾂ￠ﾸﾭ￠ﾸﾇ￠ﾸﾫ￠ﾸﾴ￠ﾸﾙ Rock classification(Earth's system Science) EP.13 ￠ﾸﾕ￠ﾸﾭ￠ﾸﾙ ￠ﾸﾫ￠ﾸﾴ￠ﾸﾙ￠ﾸﾫ￠ﾸﾥ￠ﾸﾲ￠ﾸﾁ￠ﾸﾪ￠ﾸﾵ">
            <a:hlinkClick r:id="" action="ppaction://media"/>
            <a:extLst>
              <a:ext uri="{FF2B5EF4-FFF2-40B4-BE49-F238E27FC236}">
                <a16:creationId xmlns:a16="http://schemas.microsoft.com/office/drawing/2014/main" id="{A764F9DC-C8A2-4960-A717-D9E1D6B822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273788" y="1944463"/>
            <a:ext cx="8576590" cy="48243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5FC612-6011-4AA9-B903-BC2E80E73619}"/>
              </a:ext>
            </a:extLst>
          </p:cNvPr>
          <p:cNvSpPr/>
          <p:nvPr/>
        </p:nvSpPr>
        <p:spPr>
          <a:xfrm>
            <a:off x="3129974" y="7129994"/>
            <a:ext cx="8349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7"/>
              </a:rPr>
              <a:t>https://www.youtube.com/watch?v=egNnTkk54kI&amp;list=PLTQ_mPQTqStvjnXUK2ovmdgLip710FlNN&amp;index=13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97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2492857" y="724523"/>
            <a:ext cx="4811713" cy="622756"/>
          </a:xfrm>
          <a:prstGeom prst="roundRect">
            <a:avLst/>
          </a:prstGeom>
          <a:solidFill>
            <a:srgbClr val="FF7C8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K:\TSM 3-A\Logo Aksorn\Aksorn Charoen Tat_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34936" y="7028585"/>
            <a:ext cx="580764" cy="1621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กลุ่ม 28"/>
          <p:cNvGrpSpPr/>
          <p:nvPr/>
        </p:nvGrpSpPr>
        <p:grpSpPr>
          <a:xfrm>
            <a:off x="-117004" y="1"/>
            <a:ext cx="2444446" cy="1457947"/>
            <a:chOff x="-114220" y="2476"/>
            <a:chExt cx="2444446" cy="1457947"/>
          </a:xfrm>
        </p:grpSpPr>
        <p:sp>
          <p:nvSpPr>
            <p:cNvPr id="30" name="สามเหลี่ยมมุมฉาก 29"/>
            <p:cNvSpPr/>
            <p:nvPr/>
          </p:nvSpPr>
          <p:spPr>
            <a:xfrm rot="5400000">
              <a:off x="431376" y="-438427"/>
              <a:ext cx="1457947" cy="2339753"/>
            </a:xfrm>
            <a:prstGeom prst="rtTriangl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 rot="19725370">
              <a:off x="-114220" y="360261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rPr>
                <a:t>VDO Clip</a:t>
              </a:r>
            </a:p>
          </p:txBody>
        </p:sp>
        <p:sp>
          <p:nvSpPr>
            <p:cNvPr id="32" name="สามเหลี่ยมมุมฉาก 31"/>
            <p:cNvSpPr/>
            <p:nvPr/>
          </p:nvSpPr>
          <p:spPr>
            <a:xfrm rot="5400000">
              <a:off x="267070" y="-274120"/>
              <a:ext cx="813003" cy="136619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สี่เหลี่ยมผืนผ้ามุมมน 32"/>
          <p:cNvSpPr/>
          <p:nvPr/>
        </p:nvSpPr>
        <p:spPr>
          <a:xfrm>
            <a:off x="2019299" y="1638300"/>
            <a:ext cx="9296401" cy="5372100"/>
          </a:xfrm>
          <a:prstGeom prst="roundRect">
            <a:avLst>
              <a:gd name="adj" fmla="val 0"/>
            </a:avLst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83344" y="698805"/>
            <a:ext cx="4630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ดาวบนท้องฟ้า</a:t>
            </a:r>
          </a:p>
        </p:txBody>
      </p:sp>
      <p:pic>
        <p:nvPicPr>
          <p:cNvPr id="2" name="Sci_P1_B2_N2_ดาวบนท้องฟ้า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2090" y="1829550"/>
            <a:ext cx="8898120" cy="498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320449-2719-4778-827E-76790A02E2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58" y="-53697"/>
            <a:ext cx="3567097" cy="17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1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สี่เหลี่ยมผืนผ้ามุมมน 32">
            <a:extLst>
              <a:ext uri="{FF2B5EF4-FFF2-40B4-BE49-F238E27FC236}">
                <a16:creationId xmlns:a16="http://schemas.microsoft.com/office/drawing/2014/main" id="{C84BF4E9-B8B1-4462-91A2-1FDB192D0DAC}"/>
              </a:ext>
            </a:extLst>
          </p:cNvPr>
          <p:cNvSpPr/>
          <p:nvPr/>
        </p:nvSpPr>
        <p:spPr>
          <a:xfrm>
            <a:off x="1911367" y="1661392"/>
            <a:ext cx="9296401" cy="5372100"/>
          </a:xfrm>
          <a:prstGeom prst="roundRect">
            <a:avLst>
              <a:gd name="adj" fmla="val 0"/>
            </a:avLst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สี่เหลี่ยมผืนผ้ามุมมน 32">
            <a:extLst>
              <a:ext uri="{FF2B5EF4-FFF2-40B4-BE49-F238E27FC236}">
                <a16:creationId xmlns:a16="http://schemas.microsoft.com/office/drawing/2014/main" id="{AC5CE071-7EE8-410A-BCF6-2E8BFCC5A471}"/>
              </a:ext>
            </a:extLst>
          </p:cNvPr>
          <p:cNvSpPr/>
          <p:nvPr/>
        </p:nvSpPr>
        <p:spPr>
          <a:xfrm>
            <a:off x="2077523" y="1875576"/>
            <a:ext cx="8951389" cy="4929312"/>
          </a:xfrm>
          <a:prstGeom prst="roundRect">
            <a:avLst>
              <a:gd name="adj" fmla="val 59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สี่เหลี่ยมผืนผ้ามุมมน 6">
            <a:extLst>
              <a:ext uri="{FF2B5EF4-FFF2-40B4-BE49-F238E27FC236}">
                <a16:creationId xmlns:a16="http://schemas.microsoft.com/office/drawing/2014/main" id="{BDE9146D-8DFE-47BF-8701-B41E9BF19163}"/>
              </a:ext>
            </a:extLst>
          </p:cNvPr>
          <p:cNvSpPr/>
          <p:nvPr/>
        </p:nvSpPr>
        <p:spPr>
          <a:xfrm>
            <a:off x="2492857" y="724523"/>
            <a:ext cx="4811713" cy="622756"/>
          </a:xfrm>
          <a:prstGeom prst="roundRect">
            <a:avLst/>
          </a:prstGeom>
          <a:solidFill>
            <a:srgbClr val="FF7C8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กลุ่ม 28">
            <a:extLst>
              <a:ext uri="{FF2B5EF4-FFF2-40B4-BE49-F238E27FC236}">
                <a16:creationId xmlns:a16="http://schemas.microsoft.com/office/drawing/2014/main" id="{3C9C17BF-F45C-4E45-87DE-E8BC7CB7E332}"/>
              </a:ext>
            </a:extLst>
          </p:cNvPr>
          <p:cNvGrpSpPr/>
          <p:nvPr/>
        </p:nvGrpSpPr>
        <p:grpSpPr>
          <a:xfrm>
            <a:off x="-117004" y="1"/>
            <a:ext cx="2444446" cy="1457947"/>
            <a:chOff x="-114220" y="2476"/>
            <a:chExt cx="2444446" cy="1457947"/>
          </a:xfrm>
        </p:grpSpPr>
        <p:sp>
          <p:nvSpPr>
            <p:cNvPr id="18" name="สามเหลี่ยมมุมฉาก 29">
              <a:extLst>
                <a:ext uri="{FF2B5EF4-FFF2-40B4-BE49-F238E27FC236}">
                  <a16:creationId xmlns:a16="http://schemas.microsoft.com/office/drawing/2014/main" id="{1663A0A7-FEAA-44A3-AC13-1670FD9B89F2}"/>
                </a:ext>
              </a:extLst>
            </p:cNvPr>
            <p:cNvSpPr/>
            <p:nvPr/>
          </p:nvSpPr>
          <p:spPr>
            <a:xfrm rot="5400000">
              <a:off x="431376" y="-438427"/>
              <a:ext cx="1457947" cy="2339753"/>
            </a:xfrm>
            <a:prstGeom prst="rtTriangl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E61E7B-7391-4BE9-9209-92446875EA7C}"/>
                </a:ext>
              </a:extLst>
            </p:cNvPr>
            <p:cNvSpPr txBox="1"/>
            <p:nvPr/>
          </p:nvSpPr>
          <p:spPr>
            <a:xfrm rot="19725370">
              <a:off x="-114220" y="360261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ksorn Bold" pitchFamily="50" charset="-34"/>
                  <a:ea typeface="+mn-ea"/>
                  <a:cs typeface="Aksorn Bold" pitchFamily="50" charset="-34"/>
                </a:rPr>
                <a:t>VDO Clip</a:t>
              </a:r>
            </a:p>
          </p:txBody>
        </p:sp>
        <p:sp>
          <p:nvSpPr>
            <p:cNvPr id="20" name="สามเหลี่ยมมุมฉาก 31">
              <a:extLst>
                <a:ext uri="{FF2B5EF4-FFF2-40B4-BE49-F238E27FC236}">
                  <a16:creationId xmlns:a16="http://schemas.microsoft.com/office/drawing/2014/main" id="{05EF15C7-C7CC-4278-BD57-4CB1B321A9C4}"/>
                </a:ext>
              </a:extLst>
            </p:cNvPr>
            <p:cNvSpPr/>
            <p:nvPr/>
          </p:nvSpPr>
          <p:spPr>
            <a:xfrm rot="5400000">
              <a:off x="267070" y="-274120"/>
              <a:ext cx="813003" cy="136619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06170BC-A933-4A35-AB4B-8C827A71AEC5}"/>
              </a:ext>
            </a:extLst>
          </p:cNvPr>
          <p:cNvSpPr txBox="1"/>
          <p:nvPr/>
        </p:nvSpPr>
        <p:spPr>
          <a:xfrm>
            <a:off x="2583344" y="698805"/>
            <a:ext cx="4630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การเกิดหิน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7A376A-0DDD-46CE-A39F-928429864D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58" y="-53697"/>
            <a:ext cx="3567097" cy="17839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122A75-E733-4071-8DEE-C05EB67A6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6760" y="7055403"/>
            <a:ext cx="1136975" cy="400047"/>
          </a:xfrm>
          <a:prstGeom prst="rect">
            <a:avLst/>
          </a:prstGeom>
        </p:spPr>
      </p:pic>
      <p:pic>
        <p:nvPicPr>
          <p:cNvPr id="3" name="Online Media 2" title="￠ﾸﾧ￠ﾸﾴ￠ﾸﾗ￠ﾸﾢ￠ﾸﾲ￠ﾸﾨ￠ﾸﾲ￠ﾸﾪ￠ﾸﾕ￠ﾸﾣ￠ﾹﾌ ￠ﾸﾛ.1 ￠ﾸﾗ￠ﾹﾉ￠ﾸﾭ￠ﾸﾇ￠ﾸﾟ￠ﾹﾉ￠ﾸﾲ￠ﾹﾃ￠ﾸﾙ￠ﾹﾀ￠ﾸﾧ￠ﾸﾥ￠ﾸﾲ￠ﾸﾁ￠ﾸﾥ￠ﾸﾲ￠ﾸﾇ￠ﾸﾧ￠ﾸﾱ￠ﾸﾙ￠ﾸﾁ￠ﾸﾥ￠ﾸﾲ￠ﾸﾇ￠ﾸﾄ￠ﾸﾷ￠ﾸﾙ Sky(Earth's system Science) Lipda EP.12 ￠ﾸﾭ￠ﾸﾰ￠ﾹﾄ￠ﾸﾣ￠ﾸﾭ￠ﾸﾢ￠ﾸﾹ￠ﾹﾈ￠ﾸﾚ￠ﾸﾙ￠ﾸﾟ￠ﾹﾉ￠ﾸﾲ">
            <a:hlinkClick r:id="" action="ppaction://media"/>
            <a:extLst>
              <a:ext uri="{FF2B5EF4-FFF2-40B4-BE49-F238E27FC236}">
                <a16:creationId xmlns:a16="http://schemas.microsoft.com/office/drawing/2014/main" id="{B860D698-5228-4DF3-8DF2-F77D14595E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6"/>
          <a:srcRect t="12278" b="12249"/>
          <a:stretch/>
        </p:blipFill>
        <p:spPr>
          <a:xfrm>
            <a:off x="2293388" y="1933723"/>
            <a:ext cx="8502579" cy="48093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68A02-EC8E-4BC3-8E34-FE7B4A725479}"/>
              </a:ext>
            </a:extLst>
          </p:cNvPr>
          <p:cNvSpPr/>
          <p:nvPr/>
        </p:nvSpPr>
        <p:spPr>
          <a:xfrm>
            <a:off x="5176308" y="7106071"/>
            <a:ext cx="666115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7"/>
              </a:rPr>
              <a:t>https://www.youtube.com/watch?v=My5FcIq9DHY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0689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ata 2"/>
          <p:cNvSpPr/>
          <p:nvPr/>
        </p:nvSpPr>
        <p:spPr>
          <a:xfrm>
            <a:off x="-53196" y="-11803"/>
            <a:ext cx="9022402" cy="16285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56" name="Flowchart: Data 2"/>
          <p:cNvSpPr/>
          <p:nvPr/>
        </p:nvSpPr>
        <p:spPr>
          <a:xfrm>
            <a:off x="237017" y="127000"/>
            <a:ext cx="10061636" cy="16285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4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96" name="Rounded Rectangle 95"/>
          <p:cNvSpPr/>
          <p:nvPr/>
        </p:nvSpPr>
        <p:spPr>
          <a:xfrm>
            <a:off x="5981706" y="232923"/>
            <a:ext cx="7288879" cy="1289713"/>
          </a:xfrm>
          <a:prstGeom prst="roundRect">
            <a:avLst>
              <a:gd name="adj" fmla="val 11577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77" name="Flowchart: Data 2"/>
          <p:cNvSpPr/>
          <p:nvPr/>
        </p:nvSpPr>
        <p:spPr>
          <a:xfrm rot="10800000">
            <a:off x="5981705" y="-3"/>
            <a:ext cx="7340593" cy="17555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DEF6FE">
              <a:alpha val="474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095762" y="1333931"/>
            <a:ext cx="4174823" cy="489290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กลุ่มสาระการเรียนรู้วิทยาศาสตร์</a:t>
            </a:r>
          </a:p>
        </p:txBody>
      </p:sp>
      <p:sp>
        <p:nvSpPr>
          <p:cNvPr id="63" name="สี่เหลี่ยมผืนผ้า 62"/>
          <p:cNvSpPr/>
          <p:nvPr/>
        </p:nvSpPr>
        <p:spPr>
          <a:xfrm>
            <a:off x="2961" y="6579030"/>
            <a:ext cx="13322300" cy="888569"/>
          </a:xfrm>
          <a:prstGeom prst="rect">
            <a:avLst/>
          </a:prstGeom>
          <a:solidFill>
            <a:srgbClr val="DEF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cxnSp>
        <p:nvCxnSpPr>
          <p:cNvPr id="71" name="ตัวเชื่อมต่อตรง 55"/>
          <p:cNvCxnSpPr/>
          <p:nvPr/>
        </p:nvCxnSpPr>
        <p:spPr>
          <a:xfrm>
            <a:off x="-6564" y="6567581"/>
            <a:ext cx="133223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259663" y="-52582"/>
            <a:ext cx="6010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72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 เล่ม 2</a:t>
            </a:r>
            <a:endParaRPr lang="en-US" sz="72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สี่เหลี่ยมผืนผ้ามุมมน 12">
            <a:extLst>
              <a:ext uri="{FF2B5EF4-FFF2-40B4-BE49-F238E27FC236}">
                <a16:creationId xmlns:a16="http://schemas.microsoft.com/office/drawing/2014/main" id="{BBE7AAEF-A3F9-47C2-82D7-924B35521728}"/>
              </a:ext>
            </a:extLst>
          </p:cNvPr>
          <p:cNvSpPr/>
          <p:nvPr/>
        </p:nvSpPr>
        <p:spPr>
          <a:xfrm>
            <a:off x="366451" y="2127600"/>
            <a:ext cx="12672424" cy="4949476"/>
          </a:xfrm>
          <a:prstGeom prst="roundRect">
            <a:avLst>
              <a:gd name="adj" fmla="val 4829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4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สี่เหลี่ยมผืนผ้า 13">
            <a:extLst>
              <a:ext uri="{FF2B5EF4-FFF2-40B4-BE49-F238E27FC236}">
                <a16:creationId xmlns:a16="http://schemas.microsoft.com/office/drawing/2014/main" id="{019589C0-B9A6-4B3D-92C1-8803C45633F0}"/>
              </a:ext>
            </a:extLst>
          </p:cNvPr>
          <p:cNvSpPr/>
          <p:nvPr/>
        </p:nvSpPr>
        <p:spPr>
          <a:xfrm>
            <a:off x="0" y="2392190"/>
            <a:ext cx="13322300" cy="4021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F2500FFB-AEF6-4680-A98B-4081317708DD}"/>
              </a:ext>
            </a:extLst>
          </p:cNvPr>
          <p:cNvSpPr txBox="1"/>
          <p:nvPr/>
        </p:nvSpPr>
        <p:spPr>
          <a:xfrm>
            <a:off x="493839" y="2376965"/>
            <a:ext cx="1402096" cy="550845"/>
          </a:xfrm>
          <a:prstGeom prst="rect">
            <a:avLst/>
          </a:prstGeom>
          <a:noFill/>
        </p:spPr>
        <p:txBody>
          <a:bodyPr wrap="none" lIns="118799" tIns="59399" rIns="118799" bIns="59399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TH Sarabun New" panose="020B0500040200020003" pitchFamily="34" charset="-34"/>
                <a:ea typeface="AngsanaUPC" charset="0"/>
                <a:cs typeface="TH Sarabun New" panose="020B0500040200020003" pitchFamily="34" charset="-34"/>
              </a:rPr>
              <a:t>Reference</a:t>
            </a:r>
            <a:endParaRPr lang="th-TH" b="1" dirty="0">
              <a:solidFill>
                <a:schemeClr val="bg1"/>
              </a:solidFill>
              <a:latin typeface="TH Sarabun New" panose="020B0500040200020003" pitchFamily="34" charset="-34"/>
              <a:ea typeface="AngsanaUPC" charset="0"/>
              <a:cs typeface="TH Sarabun New" panose="020B0500040200020003" pitchFamily="34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4A432C-4AE7-4A30-92CE-E6F1DFB0A85A}"/>
              </a:ext>
            </a:extLst>
          </p:cNvPr>
          <p:cNvSpPr txBox="1"/>
          <p:nvPr/>
        </p:nvSpPr>
        <p:spPr>
          <a:xfrm>
            <a:off x="8227226" y="755463"/>
            <a:ext cx="5043359" cy="735511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ชั้นประถมศึกษาปีที่ 1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39A307-50FA-41A2-9F42-0756C6E0D276}"/>
              </a:ext>
            </a:extLst>
          </p:cNvPr>
          <p:cNvSpPr/>
          <p:nvPr/>
        </p:nvSpPr>
        <p:spPr>
          <a:xfrm>
            <a:off x="1553124" y="3396673"/>
            <a:ext cx="83576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https://www.youtube.com/watch?v=cQJWb96sod8&amp;list=PLTQ_mPQTqStvjnXUK2ovmdgLip710FlNN&amp;index=10</a:t>
            </a:r>
            <a:endParaRPr lang="en-US" sz="14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EEDB373-8BE1-40EE-8780-B85166E4B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72" y="3343119"/>
            <a:ext cx="1044852" cy="367633"/>
          </a:xfrm>
          <a:prstGeom prst="rect">
            <a:avLst/>
          </a:prstGeom>
        </p:spPr>
      </p:pic>
      <p:pic>
        <p:nvPicPr>
          <p:cNvPr id="48" name="Picture 2" descr="K:\TSM 3-A\Logo Aksorn\Aksorn Charoen Tat_2.png">
            <a:extLst>
              <a:ext uri="{FF2B5EF4-FFF2-40B4-BE49-F238E27FC236}">
                <a16:creationId xmlns:a16="http://schemas.microsoft.com/office/drawing/2014/main" id="{23D768A5-FB7B-44D9-B970-9D7F0613C2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4128" y="2986211"/>
            <a:ext cx="872570" cy="243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A555207-CBFF-41EA-ACA3-8636B33D2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72" y="3891886"/>
            <a:ext cx="1044852" cy="3676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A23685F-2AD4-4787-84BE-1D07FFB87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53" y="4896855"/>
            <a:ext cx="1044852" cy="36763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F49005C-66DF-42A4-9F5F-838153DFD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53" y="4397255"/>
            <a:ext cx="1044852" cy="367633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F66BBC9D-A11A-4FBE-B81D-0D79C10A3AC3}"/>
              </a:ext>
            </a:extLst>
          </p:cNvPr>
          <p:cNvSpPr/>
          <p:nvPr/>
        </p:nvSpPr>
        <p:spPr>
          <a:xfrm>
            <a:off x="1553124" y="3894371"/>
            <a:ext cx="82306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https://www.youtube.com/watch?v=KoKKw9tOrKs&amp;list=PLTQ_mPQTqStvjnXUK2ovmdgLip710FlNN&amp;index=11</a:t>
            </a:r>
            <a:endParaRPr lang="en-US" sz="14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23D2BC-F833-42B7-8E5F-1EFA8140479E}"/>
              </a:ext>
            </a:extLst>
          </p:cNvPr>
          <p:cNvSpPr/>
          <p:nvPr/>
        </p:nvSpPr>
        <p:spPr>
          <a:xfrm>
            <a:off x="1553124" y="5366191"/>
            <a:ext cx="666115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6"/>
              </a:rPr>
              <a:t>https://www.youtube.com/watch?v=h1FOzrdDUyU&amp;t=276s</a:t>
            </a:r>
            <a:endParaRPr lang="en-US" sz="14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6C68797-F8EF-4012-A53D-ACE13FB4B0B5}"/>
              </a:ext>
            </a:extLst>
          </p:cNvPr>
          <p:cNvSpPr/>
          <p:nvPr/>
        </p:nvSpPr>
        <p:spPr>
          <a:xfrm>
            <a:off x="1566076" y="4876788"/>
            <a:ext cx="666115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7"/>
              </a:rPr>
              <a:t>https://www.youtube.com/watch?v=gU79QhJjDwQ</a:t>
            </a:r>
            <a:endParaRPr lang="en-US" sz="14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21A14FC-65FC-4024-B8F1-F4086164BE64}"/>
              </a:ext>
            </a:extLst>
          </p:cNvPr>
          <p:cNvSpPr/>
          <p:nvPr/>
        </p:nvSpPr>
        <p:spPr>
          <a:xfrm>
            <a:off x="1566076" y="4418521"/>
            <a:ext cx="666115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8"/>
              </a:rPr>
              <a:t>https://www.youtube.com/watch?v=eTzvvxPiVyY</a:t>
            </a:r>
            <a:endParaRPr lang="en-US" sz="1400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3B3C514-32E6-4D68-BF4E-8D30D5056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53" y="5344979"/>
            <a:ext cx="1044852" cy="3676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9A8622-3E85-4ACB-970B-4661BD0A0B2D}"/>
              </a:ext>
            </a:extLst>
          </p:cNvPr>
          <p:cNvSpPr/>
          <p:nvPr/>
        </p:nvSpPr>
        <p:spPr>
          <a:xfrm>
            <a:off x="1553124" y="2931376"/>
            <a:ext cx="3155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dirty="0"/>
              <a:t>บริษัท อักษรเจริญทัศน์ อจท. จำกัด </a:t>
            </a:r>
          </a:p>
        </p:txBody>
      </p:sp>
    </p:spTree>
    <p:extLst>
      <p:ext uri="{BB962C8B-B14F-4D97-AF65-F5344CB8AC3E}">
        <p14:creationId xmlns:p14="http://schemas.microsoft.com/office/powerpoint/2010/main" val="3701384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2587364" y="766756"/>
            <a:ext cx="4811713" cy="622756"/>
          </a:xfrm>
          <a:prstGeom prst="roundRect">
            <a:avLst/>
          </a:prstGeom>
          <a:solidFill>
            <a:srgbClr val="00B0F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กลุ่ม 28"/>
          <p:cNvGrpSpPr/>
          <p:nvPr/>
        </p:nvGrpSpPr>
        <p:grpSpPr>
          <a:xfrm>
            <a:off x="-117004" y="1"/>
            <a:ext cx="2444446" cy="1457947"/>
            <a:chOff x="-114220" y="2476"/>
            <a:chExt cx="2444446" cy="1457947"/>
          </a:xfrm>
        </p:grpSpPr>
        <p:sp>
          <p:nvSpPr>
            <p:cNvPr id="30" name="สามเหลี่ยมมุมฉาก 29"/>
            <p:cNvSpPr/>
            <p:nvPr/>
          </p:nvSpPr>
          <p:spPr>
            <a:xfrm rot="5400000">
              <a:off x="431376" y="-438427"/>
              <a:ext cx="1457947" cy="2339753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 rot="19725370">
              <a:off x="-114220" y="360261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rPr>
                <a:t>VDO Clip</a:t>
              </a:r>
            </a:p>
          </p:txBody>
        </p:sp>
        <p:sp>
          <p:nvSpPr>
            <p:cNvPr id="32" name="สามเหลี่ยมมุมฉาก 31"/>
            <p:cNvSpPr/>
            <p:nvPr/>
          </p:nvSpPr>
          <p:spPr>
            <a:xfrm rot="5400000">
              <a:off x="267070" y="-274120"/>
              <a:ext cx="813003" cy="136619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สี่เหลี่ยมผืนผ้ามุมมน 32"/>
          <p:cNvSpPr/>
          <p:nvPr/>
        </p:nvSpPr>
        <p:spPr>
          <a:xfrm>
            <a:off x="2019299" y="1638300"/>
            <a:ext cx="9296401" cy="5372100"/>
          </a:xfrm>
          <a:prstGeom prst="roundRect">
            <a:avLst>
              <a:gd name="adj" fmla="val 0"/>
            </a:avLst>
          </a:prstGeom>
          <a:solidFill>
            <a:srgbClr val="C3E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77851" y="741038"/>
            <a:ext cx="4630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วัสดุที่ใช้ประกอบเป็นวัตถุ</a:t>
            </a:r>
          </a:p>
        </p:txBody>
      </p:sp>
      <p:pic>
        <p:nvPicPr>
          <p:cNvPr id="2" name="Sci_P1_B2_N1_วัสดุที่ใช้ประกอบเป็นวัตถ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2090" y="1829550"/>
            <a:ext cx="8898120" cy="4989600"/>
          </a:xfrm>
          <a:prstGeom prst="rect">
            <a:avLst/>
          </a:prstGeom>
        </p:spPr>
      </p:pic>
      <p:pic>
        <p:nvPicPr>
          <p:cNvPr id="14" name="Picture 2" descr="K:\TSM 3-A\Logo Aksorn\Aksorn Charoen Tat_2.png">
            <a:extLst>
              <a:ext uri="{FF2B5EF4-FFF2-40B4-BE49-F238E27FC236}">
                <a16:creationId xmlns:a16="http://schemas.microsoft.com/office/drawing/2014/main" id="{707F5F4C-BBFE-483B-A507-B5BAC13D81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734936" y="7028585"/>
            <a:ext cx="580764" cy="16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10273D-FC74-4A1B-9D3A-E9A57C4EDF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58" y="-53697"/>
            <a:ext cx="3567097" cy="17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3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2603477" y="798952"/>
            <a:ext cx="4811713" cy="622756"/>
          </a:xfrm>
          <a:prstGeom prst="roundRect">
            <a:avLst/>
          </a:prstGeom>
          <a:solidFill>
            <a:srgbClr val="00B0F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กลุ่ม 28"/>
          <p:cNvGrpSpPr/>
          <p:nvPr/>
        </p:nvGrpSpPr>
        <p:grpSpPr>
          <a:xfrm>
            <a:off x="-117004" y="1"/>
            <a:ext cx="2444446" cy="1457947"/>
            <a:chOff x="-114220" y="2476"/>
            <a:chExt cx="2444446" cy="1457947"/>
          </a:xfrm>
        </p:grpSpPr>
        <p:sp>
          <p:nvSpPr>
            <p:cNvPr id="30" name="สามเหลี่ยมมุมฉาก 29"/>
            <p:cNvSpPr/>
            <p:nvPr/>
          </p:nvSpPr>
          <p:spPr>
            <a:xfrm rot="5400000">
              <a:off x="431376" y="-438427"/>
              <a:ext cx="1457947" cy="2339753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 rot="19725370">
              <a:off x="-114220" y="360261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rPr>
                <a:t>VDO Clip</a:t>
              </a:r>
            </a:p>
          </p:txBody>
        </p:sp>
        <p:sp>
          <p:nvSpPr>
            <p:cNvPr id="32" name="สามเหลี่ยมมุมฉาก 31"/>
            <p:cNvSpPr/>
            <p:nvPr/>
          </p:nvSpPr>
          <p:spPr>
            <a:xfrm rot="5400000">
              <a:off x="267070" y="-274120"/>
              <a:ext cx="813003" cy="136619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สี่เหลี่ยมผืนผ้ามุมมน 32"/>
          <p:cNvSpPr/>
          <p:nvPr/>
        </p:nvSpPr>
        <p:spPr>
          <a:xfrm>
            <a:off x="2019299" y="1638300"/>
            <a:ext cx="9296401" cy="5372100"/>
          </a:xfrm>
          <a:prstGeom prst="roundRect">
            <a:avLst>
              <a:gd name="adj" fmla="val 0"/>
            </a:avLst>
          </a:prstGeom>
          <a:solidFill>
            <a:srgbClr val="C3E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3964" y="773234"/>
            <a:ext cx="4630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ลักษณะของวัสดุที่ใช้ทำวัตถุ</a:t>
            </a:r>
          </a:p>
        </p:txBody>
      </p:sp>
      <p:pic>
        <p:nvPicPr>
          <p:cNvPr id="3" name="Sci_P1_B2_N1_ลักษณะของวัสดุที่ใช้ทำวัตถ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8439" y="1829550"/>
            <a:ext cx="8898120" cy="4989600"/>
          </a:xfrm>
          <a:prstGeom prst="rect">
            <a:avLst/>
          </a:prstGeom>
        </p:spPr>
      </p:pic>
      <p:pic>
        <p:nvPicPr>
          <p:cNvPr id="14" name="Picture 2" descr="K:\TSM 3-A\Logo Aksorn\Aksorn Charoen Tat_2.png">
            <a:extLst>
              <a:ext uri="{FF2B5EF4-FFF2-40B4-BE49-F238E27FC236}">
                <a16:creationId xmlns:a16="http://schemas.microsoft.com/office/drawing/2014/main" id="{6C9CAF3E-301A-406F-8FA0-6EBAAACAF7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734936" y="7028585"/>
            <a:ext cx="580764" cy="16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9EC826-E136-44C7-9528-0678CDBA7F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58" y="-53697"/>
            <a:ext cx="3567097" cy="17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0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14273" y="123832"/>
            <a:ext cx="7293755" cy="815607"/>
            <a:chOff x="2068900" y="113720"/>
            <a:chExt cx="5006200" cy="749028"/>
          </a:xfrm>
        </p:grpSpPr>
        <p:grpSp>
          <p:nvGrpSpPr>
            <p:cNvPr id="5" name="Group 4"/>
            <p:cNvGrpSpPr/>
            <p:nvPr/>
          </p:nvGrpSpPr>
          <p:grpSpPr>
            <a:xfrm>
              <a:off x="2068900" y="166877"/>
              <a:ext cx="5006200" cy="614215"/>
              <a:chOff x="2552700" y="166877"/>
              <a:chExt cx="4029075" cy="614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552700" y="168251"/>
                <a:ext cx="4029075" cy="610245"/>
                <a:chOff x="3055145" y="978337"/>
                <a:chExt cx="3328987" cy="528638"/>
              </a:xfrm>
            </p:grpSpPr>
            <p:sp>
              <p:nvSpPr>
                <p:cNvPr id="12" name="Chevron 11"/>
                <p:cNvSpPr/>
                <p:nvPr/>
              </p:nvSpPr>
              <p:spPr>
                <a:xfrm>
                  <a:off x="3055145" y="978337"/>
                  <a:ext cx="528638" cy="528638"/>
                </a:xfrm>
                <a:prstGeom prst="chevron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Chevron 12"/>
                <p:cNvSpPr/>
                <p:nvPr/>
              </p:nvSpPr>
              <p:spPr>
                <a:xfrm flipH="1">
                  <a:off x="5855494" y="978337"/>
                  <a:ext cx="528638" cy="528638"/>
                </a:xfrm>
                <a:prstGeom prst="chevron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3319465" y="978337"/>
                  <a:ext cx="2800348" cy="528638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2824830" y="166877"/>
                <a:ext cx="3490272" cy="614215"/>
                <a:chOff x="2676525" y="3560"/>
                <a:chExt cx="3328987" cy="536965"/>
              </a:xfrm>
            </p:grpSpPr>
            <p:sp>
              <p:nvSpPr>
                <p:cNvPr id="9" name="Chevron 8"/>
                <p:cNvSpPr/>
                <p:nvPr/>
              </p:nvSpPr>
              <p:spPr>
                <a:xfrm>
                  <a:off x="2676525" y="3560"/>
                  <a:ext cx="528638" cy="536965"/>
                </a:xfrm>
                <a:prstGeom prst="chevron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Chevron 9"/>
                <p:cNvSpPr/>
                <p:nvPr/>
              </p:nvSpPr>
              <p:spPr>
                <a:xfrm flipH="1">
                  <a:off x="5476874" y="3561"/>
                  <a:ext cx="528638" cy="536964"/>
                </a:xfrm>
                <a:prstGeom prst="chevron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2940845" y="4762"/>
                  <a:ext cx="2800348" cy="533400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  <p:sp>
          <p:nvSpPr>
            <p:cNvPr id="6" name="TextBox 5"/>
            <p:cNvSpPr txBox="1"/>
            <p:nvPr/>
          </p:nvSpPr>
          <p:spPr>
            <a:xfrm>
              <a:off x="2925671" y="113720"/>
              <a:ext cx="3292659" cy="749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700" b="1" dirty="0">
                  <a:latin typeface="TH Sarabun New" pitchFamily="34" charset="-34"/>
                  <a:cs typeface="TH Sarabun New" pitchFamily="34" charset="-34"/>
                </a:rPr>
                <a:t>การจัดกลุ่มวัตถุ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389" y="926630"/>
            <a:ext cx="3989190" cy="815608"/>
            <a:chOff x="13308" y="850990"/>
            <a:chExt cx="2738052" cy="749027"/>
          </a:xfrm>
        </p:grpSpPr>
        <p:sp>
          <p:nvSpPr>
            <p:cNvPr id="39" name="Pentagon 38"/>
            <p:cNvSpPr/>
            <p:nvPr/>
          </p:nvSpPr>
          <p:spPr>
            <a:xfrm>
              <a:off x="13308" y="853083"/>
              <a:ext cx="2738052" cy="727346"/>
            </a:xfrm>
            <a:prstGeom prst="homePlat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131" y="850990"/>
              <a:ext cx="2524725" cy="749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200" b="1" dirty="0">
                  <a:latin typeface="TH Sarabun New" pitchFamily="34" charset="-34"/>
                  <a:cs typeface="TH Sarabun New" pitchFamily="34" charset="-34"/>
                </a:rPr>
                <a:t>ใช้เกณฑ์ของ</a:t>
              </a:r>
              <a:r>
                <a:rPr lang="th-TH" sz="4700" b="1" dirty="0">
                  <a:solidFill>
                    <a:srgbClr val="00B050"/>
                  </a:solidFill>
                  <a:latin typeface="TH Sarabun New" pitchFamily="34" charset="-34"/>
                  <a:cs typeface="TH Sarabun New" pitchFamily="34" charset="-34"/>
                </a:rPr>
                <a:t>ขนาด</a:t>
              </a:r>
              <a:endParaRPr lang="th-TH" sz="4200" b="1" dirty="0">
                <a:solidFill>
                  <a:srgbClr val="00B05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390" y="3070209"/>
            <a:ext cx="3574004" cy="832378"/>
            <a:chOff x="13308" y="2819580"/>
            <a:chExt cx="2453082" cy="764429"/>
          </a:xfrm>
        </p:grpSpPr>
        <p:sp>
          <p:nvSpPr>
            <p:cNvPr id="40" name="Pentagon 39"/>
            <p:cNvSpPr/>
            <p:nvPr/>
          </p:nvSpPr>
          <p:spPr>
            <a:xfrm>
              <a:off x="13308" y="2819580"/>
              <a:ext cx="2453082" cy="727347"/>
            </a:xfrm>
            <a:prstGeom prst="homePlat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120" y="2834981"/>
              <a:ext cx="2284450" cy="749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200" b="1" dirty="0">
                  <a:latin typeface="TH Sarabun New" pitchFamily="34" charset="-34"/>
                  <a:cs typeface="TH Sarabun New" pitchFamily="34" charset="-34"/>
                </a:rPr>
                <a:t>ใช้เกณฑ์ของ</a:t>
              </a:r>
              <a:r>
                <a:rPr lang="th-TH" sz="4700" b="1" dirty="0">
                  <a:solidFill>
                    <a:srgbClr val="0070C0"/>
                  </a:solidFill>
                  <a:latin typeface="TH Sarabun New" pitchFamily="34" charset="-34"/>
                  <a:cs typeface="TH Sarabun New" pitchFamily="34" charset="-34"/>
                </a:rPr>
                <a:t>รูปทรง</a:t>
              </a:r>
            </a:p>
          </p:txBody>
        </p:sp>
      </p:grpSp>
      <p:sp>
        <p:nvSpPr>
          <p:cNvPr id="2" name="Oval 1"/>
          <p:cNvSpPr/>
          <p:nvPr/>
        </p:nvSpPr>
        <p:spPr>
          <a:xfrm>
            <a:off x="8262274" y="3795516"/>
            <a:ext cx="1080000" cy="108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/>
          </a:p>
        </p:txBody>
      </p:sp>
      <p:sp>
        <p:nvSpPr>
          <p:cNvPr id="22" name="Isosceles Triangle 21"/>
          <p:cNvSpPr/>
          <p:nvPr/>
        </p:nvSpPr>
        <p:spPr>
          <a:xfrm>
            <a:off x="6024040" y="3795516"/>
            <a:ext cx="1260000" cy="1080000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/>
          </a:p>
        </p:txBody>
      </p:sp>
      <p:grpSp>
        <p:nvGrpSpPr>
          <p:cNvPr id="23" name="Group 22"/>
          <p:cNvGrpSpPr/>
          <p:nvPr/>
        </p:nvGrpSpPr>
        <p:grpSpPr>
          <a:xfrm>
            <a:off x="19389" y="5233366"/>
            <a:ext cx="3989190" cy="860956"/>
            <a:chOff x="13308" y="4806140"/>
            <a:chExt cx="2738052" cy="790672"/>
          </a:xfrm>
        </p:grpSpPr>
        <p:sp>
          <p:nvSpPr>
            <p:cNvPr id="41" name="Pentagon 40"/>
            <p:cNvSpPr/>
            <p:nvPr/>
          </p:nvSpPr>
          <p:spPr>
            <a:xfrm>
              <a:off x="13308" y="4806140"/>
              <a:ext cx="2738052" cy="727347"/>
            </a:xfrm>
            <a:prstGeom prst="homePlat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411" y="4847786"/>
              <a:ext cx="2353677" cy="749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200" b="1" dirty="0">
                  <a:latin typeface="TH Sarabun New" pitchFamily="34" charset="-34"/>
                  <a:cs typeface="TH Sarabun New" pitchFamily="34" charset="-34"/>
                </a:rPr>
                <a:t>ใช้เกณฑ์ชนิดของ</a:t>
              </a:r>
              <a:r>
                <a:rPr lang="th-TH" sz="4700" b="1" dirty="0">
                  <a:solidFill>
                    <a:srgbClr val="FF0000"/>
                  </a:solidFill>
                  <a:latin typeface="TH Sarabun New" pitchFamily="34" charset="-34"/>
                  <a:cs typeface="TH Sarabun New" pitchFamily="34" charset="-34"/>
                </a:rPr>
                <a:t>วัตถุ</a:t>
              </a:r>
              <a:endParaRPr lang="th-TH" sz="42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sp>
        <p:nvSpPr>
          <p:cNvPr id="30" name="Cube 29"/>
          <p:cNvSpPr/>
          <p:nvPr/>
        </p:nvSpPr>
        <p:spPr>
          <a:xfrm>
            <a:off x="6036092" y="1538559"/>
            <a:ext cx="1260000" cy="1260000"/>
          </a:xfrm>
          <a:prstGeom prst="cube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/>
          </a:p>
        </p:txBody>
      </p:sp>
      <p:sp>
        <p:nvSpPr>
          <p:cNvPr id="24" name="Cube 23"/>
          <p:cNvSpPr/>
          <p:nvPr/>
        </p:nvSpPr>
        <p:spPr>
          <a:xfrm>
            <a:off x="3949331" y="3795516"/>
            <a:ext cx="1080000" cy="1080000"/>
          </a:xfrm>
          <a:prstGeom prst="cube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/>
          </a:p>
        </p:txBody>
      </p:sp>
      <p:sp>
        <p:nvSpPr>
          <p:cNvPr id="31" name="Cube 30"/>
          <p:cNvSpPr/>
          <p:nvPr/>
        </p:nvSpPr>
        <p:spPr>
          <a:xfrm>
            <a:off x="4027087" y="1874075"/>
            <a:ext cx="924484" cy="924484"/>
          </a:xfrm>
          <a:prstGeom prst="cube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/>
          </a:p>
        </p:txBody>
      </p:sp>
      <p:sp>
        <p:nvSpPr>
          <p:cNvPr id="32" name="Cube 31"/>
          <p:cNvSpPr/>
          <p:nvPr/>
        </p:nvSpPr>
        <p:spPr>
          <a:xfrm>
            <a:off x="7987201" y="1168413"/>
            <a:ext cx="1630146" cy="1630146"/>
          </a:xfrm>
          <a:prstGeom prst="cube">
            <a:avLst/>
          </a:prstGeom>
          <a:solidFill>
            <a:schemeClr val="accent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/>
          </a:p>
        </p:txBody>
      </p:sp>
      <p:pic>
        <p:nvPicPr>
          <p:cNvPr id="33" name="Picture 2" descr="D:\A1 คลังไฟล์ภาพของฉันเอง\Power_Point\วิทยาศาสตร์\ป.2 เล่ม 2\AI+Pic\หน่วย 1\woo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09" y="2849874"/>
            <a:ext cx="6938347" cy="1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:\A1 คลังไฟล์ภาพของฉันเอง\Power_Point\วิทยาศาสตร์\ป.2 เล่ม 2\AI+Pic\หน่วย 1\woo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09" y="4924626"/>
            <a:ext cx="6938347" cy="1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A1 คลังไฟล์ภาพของฉันเอง\Power_Point\วิทยาศาสตร์\ป.2 เล่ม 2\AI+Pic\หน่วย 1\woo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09" y="7085619"/>
            <a:ext cx="6938347" cy="1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D:\A1 คลังไฟล์ภาพของฉันเอง\Power_Point\วิทยาศาสตร์\ป.2 เล่ม 2\AI+Pic\หน่วย 1\woo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739" y="6017633"/>
            <a:ext cx="1141181" cy="106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D:\A1 คลังไฟล์ภาพของฉันเอง\Power_Point\วิทยาศาสตร์\ป.1 เล่ม 2\AI+Pic\หน่วย 1\QR Set 2\can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55" y="6017633"/>
            <a:ext cx="806571" cy="106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D:\A1 คลังไฟล์ภาพของฉันเอง\Power_Point\วิทยาศาสตร์\ป.2 เล่ม 2\AI+Pic\หน่วย 1\glas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192" y="6017633"/>
            <a:ext cx="858165" cy="106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3987029" y="5435241"/>
            <a:ext cx="1004603" cy="615553"/>
            <a:chOff x="8751499" y="3198166"/>
            <a:chExt cx="1463651" cy="670269"/>
          </a:xfrm>
        </p:grpSpPr>
        <p:sp>
          <p:nvSpPr>
            <p:cNvPr id="47" name="Trapezoid 46"/>
            <p:cNvSpPr/>
            <p:nvPr/>
          </p:nvSpPr>
          <p:spPr>
            <a:xfrm>
              <a:off x="8751499" y="3221496"/>
              <a:ext cx="1463651" cy="500239"/>
            </a:xfrm>
            <a:prstGeom prst="trapezoi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798780" y="3198166"/>
              <a:ext cx="1401913" cy="670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b="1" dirty="0">
                  <a:latin typeface="TH Sarabun New" pitchFamily="34" charset="-34"/>
                  <a:cs typeface="TH Sarabun New" pitchFamily="34" charset="-34"/>
                </a:rPr>
                <a:t>ไม้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150310" y="5435240"/>
            <a:ext cx="1007461" cy="615553"/>
            <a:chOff x="8751499" y="3198166"/>
            <a:chExt cx="1467817" cy="670269"/>
          </a:xfrm>
        </p:grpSpPr>
        <p:sp>
          <p:nvSpPr>
            <p:cNvPr id="50" name="Trapezoid 49"/>
            <p:cNvSpPr/>
            <p:nvPr/>
          </p:nvSpPr>
          <p:spPr>
            <a:xfrm>
              <a:off x="8751499" y="3221496"/>
              <a:ext cx="1463651" cy="500239"/>
            </a:xfrm>
            <a:prstGeom prst="trapezoi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17403" y="3198166"/>
              <a:ext cx="1401913" cy="670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b="1" dirty="0">
                  <a:latin typeface="TH Sarabun New" pitchFamily="34" charset="-34"/>
                  <a:cs typeface="TH Sarabun New" pitchFamily="34" charset="-34"/>
                </a:rPr>
                <a:t>โลหะ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299973" y="5435239"/>
            <a:ext cx="1004602" cy="615553"/>
            <a:chOff x="8751499" y="3198166"/>
            <a:chExt cx="1463651" cy="670269"/>
          </a:xfrm>
        </p:grpSpPr>
        <p:sp>
          <p:nvSpPr>
            <p:cNvPr id="53" name="Trapezoid 52"/>
            <p:cNvSpPr/>
            <p:nvPr/>
          </p:nvSpPr>
          <p:spPr>
            <a:xfrm>
              <a:off x="8751499" y="3221496"/>
              <a:ext cx="1463651" cy="500239"/>
            </a:xfrm>
            <a:prstGeom prst="trapezoi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00101" y="3198166"/>
              <a:ext cx="1401913" cy="670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b="1" dirty="0">
                  <a:latin typeface="TH Sarabun New" pitchFamily="34" charset="-34"/>
                  <a:cs typeface="TH Sarabun New" pitchFamily="34" charset="-34"/>
                </a:rPr>
                <a:t>แก้ว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24741" y="3258698"/>
            <a:ext cx="1529181" cy="632477"/>
            <a:chOff x="10096762" y="3883635"/>
            <a:chExt cx="1529181" cy="632477"/>
          </a:xfrm>
        </p:grpSpPr>
        <p:sp>
          <p:nvSpPr>
            <p:cNvPr id="59" name="Trapezoid 58"/>
            <p:cNvSpPr/>
            <p:nvPr/>
          </p:nvSpPr>
          <p:spPr>
            <a:xfrm>
              <a:off x="10096762" y="3883635"/>
              <a:ext cx="1529181" cy="459403"/>
            </a:xfrm>
            <a:prstGeom prst="trapezoi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267352" y="3900559"/>
              <a:ext cx="1188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b="1" dirty="0">
                  <a:latin typeface="TH Sarabun New" pitchFamily="34" charset="-34"/>
                  <a:cs typeface="TH Sarabun New" pitchFamily="34" charset="-34"/>
                </a:rPr>
                <a:t>สี่เหลี่ยม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12746" y="3258698"/>
            <a:ext cx="1682589" cy="632477"/>
            <a:chOff x="10384126" y="5686518"/>
            <a:chExt cx="1682589" cy="632477"/>
          </a:xfrm>
        </p:grpSpPr>
        <p:sp>
          <p:nvSpPr>
            <p:cNvPr id="61" name="Trapezoid 60"/>
            <p:cNvSpPr/>
            <p:nvPr/>
          </p:nvSpPr>
          <p:spPr>
            <a:xfrm>
              <a:off x="10384126" y="5686518"/>
              <a:ext cx="1682589" cy="459403"/>
            </a:xfrm>
            <a:prstGeom prst="trapezoi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469420" y="5703442"/>
              <a:ext cx="1512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b="1" dirty="0">
                  <a:latin typeface="TH Sarabun New" pitchFamily="34" charset="-34"/>
                  <a:cs typeface="TH Sarabun New" pitchFamily="34" charset="-34"/>
                </a:rPr>
                <a:t>สามเหลี่ยม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212979" y="3264635"/>
            <a:ext cx="1178590" cy="620602"/>
            <a:chOff x="11068793" y="6286832"/>
            <a:chExt cx="1178590" cy="620602"/>
          </a:xfrm>
        </p:grpSpPr>
        <p:sp>
          <p:nvSpPr>
            <p:cNvPr id="64" name="Trapezoid 63"/>
            <p:cNvSpPr/>
            <p:nvPr/>
          </p:nvSpPr>
          <p:spPr>
            <a:xfrm>
              <a:off x="11068793" y="6286832"/>
              <a:ext cx="1178590" cy="459403"/>
            </a:xfrm>
            <a:prstGeom prst="trapezoi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1154088" y="6291881"/>
              <a:ext cx="1008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 b="1" dirty="0">
                  <a:latin typeface="TH Sarabun New" pitchFamily="34" charset="-34"/>
                  <a:cs typeface="TH Sarabun New" pitchFamily="34" charset="-34"/>
                </a:rPr>
                <a:t>วงกลม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985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9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3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600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30" grpId="0" animBg="1"/>
      <p:bldP spid="24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2471745" y="797334"/>
            <a:ext cx="4811713" cy="622756"/>
          </a:xfrm>
          <a:prstGeom prst="roundRect">
            <a:avLst/>
          </a:prstGeom>
          <a:solidFill>
            <a:srgbClr val="00B0F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กลุ่ม 28"/>
          <p:cNvGrpSpPr/>
          <p:nvPr/>
        </p:nvGrpSpPr>
        <p:grpSpPr>
          <a:xfrm>
            <a:off x="-117004" y="1"/>
            <a:ext cx="2444446" cy="1457947"/>
            <a:chOff x="-114220" y="2476"/>
            <a:chExt cx="2444446" cy="1457947"/>
          </a:xfrm>
        </p:grpSpPr>
        <p:sp>
          <p:nvSpPr>
            <p:cNvPr id="30" name="สามเหลี่ยมมุมฉาก 29"/>
            <p:cNvSpPr/>
            <p:nvPr/>
          </p:nvSpPr>
          <p:spPr>
            <a:xfrm rot="5400000">
              <a:off x="431376" y="-438427"/>
              <a:ext cx="1457947" cy="2339753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9725370">
              <a:off x="-114220" y="360261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ksorn Bold" pitchFamily="50" charset="-34"/>
                  <a:ea typeface="+mn-ea"/>
                  <a:cs typeface="Aksorn Bold" pitchFamily="50" charset="-34"/>
                </a:rPr>
                <a:t>VDO Clip</a:t>
              </a:r>
            </a:p>
          </p:txBody>
        </p:sp>
        <p:sp>
          <p:nvSpPr>
            <p:cNvPr id="32" name="สามเหลี่ยมมุมฉาก 31"/>
            <p:cNvSpPr/>
            <p:nvPr/>
          </p:nvSpPr>
          <p:spPr>
            <a:xfrm rot="5400000">
              <a:off x="267070" y="-274120"/>
              <a:ext cx="813003" cy="136619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สี่เหลี่ยมผืนผ้ามุมมน 32"/>
          <p:cNvSpPr/>
          <p:nvPr/>
        </p:nvSpPr>
        <p:spPr>
          <a:xfrm>
            <a:off x="2019299" y="1656485"/>
            <a:ext cx="9296401" cy="5372100"/>
          </a:xfrm>
          <a:prstGeom prst="roundRect">
            <a:avLst>
              <a:gd name="adj" fmla="val 0"/>
            </a:avLst>
          </a:prstGeom>
          <a:solidFill>
            <a:srgbClr val="C3E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2232" y="838291"/>
            <a:ext cx="4630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44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ชนิดและการจัดกลุ่มวัสดุ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093359-1442-4E3A-ABFC-2238A51CB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58" y="-53697"/>
            <a:ext cx="3567097" cy="1783976"/>
          </a:xfrm>
          <a:prstGeom prst="rect">
            <a:avLst/>
          </a:prstGeom>
        </p:spPr>
      </p:pic>
      <p:sp>
        <p:nvSpPr>
          <p:cNvPr id="13" name="สี่เหลี่ยมผืนผ้ามุมมน 32">
            <a:extLst>
              <a:ext uri="{FF2B5EF4-FFF2-40B4-BE49-F238E27FC236}">
                <a16:creationId xmlns:a16="http://schemas.microsoft.com/office/drawing/2014/main" id="{D53B5F00-AEC5-4B98-AF1B-6827748F98D2}"/>
              </a:ext>
            </a:extLst>
          </p:cNvPr>
          <p:cNvSpPr/>
          <p:nvPr/>
        </p:nvSpPr>
        <p:spPr>
          <a:xfrm>
            <a:off x="2185455" y="1862878"/>
            <a:ext cx="8951389" cy="4929312"/>
          </a:xfrm>
          <a:prstGeom prst="roundRect">
            <a:avLst>
              <a:gd name="adj" fmla="val 59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BFEE2A-7C5F-4B67-8FA0-8DB77D878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299" y="7027098"/>
            <a:ext cx="1136975" cy="400047"/>
          </a:xfrm>
          <a:prstGeom prst="rect">
            <a:avLst/>
          </a:prstGeom>
        </p:spPr>
      </p:pic>
      <p:pic>
        <p:nvPicPr>
          <p:cNvPr id="3" name="Online Media 2" title="￠ﾸﾧ￠ﾸﾴ￠ﾸﾗ￠ﾸﾢ￠ﾸﾲ￠ﾸﾨ￠ﾸﾲ￠ﾸﾪ￠ﾸﾕ￠ﾸﾣ￠ﾹﾌ ￠ﾸﾛ.1 ￠ﾸﾊ￠ﾸﾙ￠ﾸﾴ￠ﾸﾔ￠ﾹﾁ￠ﾸﾥ￠ﾸﾰ￠ﾸﾁ￠ﾸﾲ￠ﾸﾣ￠ﾸﾈ￠ﾸﾱ￠ﾸﾔ￠ﾸﾁ￠ﾸﾥ￠ﾸﾸ￠ﾹﾈ￠ﾸﾡ￠ﾸﾧ￠ﾸﾱ￠ﾸﾪ￠ﾸﾔ￠ﾸﾸ Type of Material(Physic science) EP.10 ￠ﾸﾕ￠ﾸﾭ￠ﾸﾙ ￠ﾹﾀ￠ﾸﾁ￠ﾹﾇ￠ﾸﾚ￠ﾸﾂ￠ﾸﾭ￠ﾸﾇ￠ﾸﾔ￠ﾸﾵ￠ﾸﾁ￠ﾸﾧ￠ﾹﾈ￠ﾸﾲ">
            <a:hlinkClick r:id="" action="ppaction://media"/>
            <a:extLst>
              <a:ext uri="{FF2B5EF4-FFF2-40B4-BE49-F238E27FC236}">
                <a16:creationId xmlns:a16="http://schemas.microsoft.com/office/drawing/2014/main" id="{B1B0027C-5BD9-4833-8D38-64CD82E805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6"/>
          <a:srcRect t="13114" b="13227"/>
          <a:stretch/>
        </p:blipFill>
        <p:spPr>
          <a:xfrm>
            <a:off x="2327442" y="1936672"/>
            <a:ext cx="8713091" cy="48099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7CFC6A-51D0-42CA-8403-2F51739AB07F}"/>
              </a:ext>
            </a:extLst>
          </p:cNvPr>
          <p:cNvSpPr/>
          <p:nvPr/>
        </p:nvSpPr>
        <p:spPr>
          <a:xfrm>
            <a:off x="3156274" y="7100892"/>
            <a:ext cx="83576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7"/>
              </a:rPr>
              <a:t>https://www.youtube.com/watch?v=cQJWb96sod8&amp;list=PLTQ_mPQTqStvjnXUK2ovmdgLip710FlNN&amp;index=10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301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8654" y="0"/>
            <a:ext cx="13322300" cy="7467600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/>
          </a:p>
        </p:txBody>
      </p:sp>
      <p:grpSp>
        <p:nvGrpSpPr>
          <p:cNvPr id="5" name="Group 4"/>
          <p:cNvGrpSpPr/>
          <p:nvPr/>
        </p:nvGrpSpPr>
        <p:grpSpPr>
          <a:xfrm>
            <a:off x="2561819" y="181711"/>
            <a:ext cx="8198663" cy="668812"/>
            <a:chOff x="2552700" y="166877"/>
            <a:chExt cx="4029075" cy="614215"/>
          </a:xfrm>
        </p:grpSpPr>
        <p:grpSp>
          <p:nvGrpSpPr>
            <p:cNvPr id="7" name="Group 6"/>
            <p:cNvGrpSpPr/>
            <p:nvPr/>
          </p:nvGrpSpPr>
          <p:grpSpPr>
            <a:xfrm>
              <a:off x="2552700" y="168251"/>
              <a:ext cx="4029075" cy="610245"/>
              <a:chOff x="3055145" y="978337"/>
              <a:chExt cx="3328987" cy="528638"/>
            </a:xfrm>
          </p:grpSpPr>
          <p:sp>
            <p:nvSpPr>
              <p:cNvPr id="12" name="Chevron 11"/>
              <p:cNvSpPr/>
              <p:nvPr/>
            </p:nvSpPr>
            <p:spPr>
              <a:xfrm>
                <a:off x="3055145" y="978337"/>
                <a:ext cx="528638" cy="528638"/>
              </a:xfrm>
              <a:prstGeom prst="chevro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Chevron 12"/>
              <p:cNvSpPr/>
              <p:nvPr/>
            </p:nvSpPr>
            <p:spPr>
              <a:xfrm flipH="1">
                <a:off x="5855494" y="978337"/>
                <a:ext cx="528638" cy="528638"/>
              </a:xfrm>
              <a:prstGeom prst="chevro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319465" y="978337"/>
                <a:ext cx="2800348" cy="52863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824830" y="166877"/>
              <a:ext cx="3490272" cy="614215"/>
              <a:chOff x="2676525" y="3560"/>
              <a:chExt cx="3328987" cy="536965"/>
            </a:xfrm>
          </p:grpSpPr>
          <p:sp>
            <p:nvSpPr>
              <p:cNvPr id="9" name="Chevron 8"/>
              <p:cNvSpPr/>
              <p:nvPr/>
            </p:nvSpPr>
            <p:spPr>
              <a:xfrm>
                <a:off x="2676525" y="3560"/>
                <a:ext cx="528638" cy="536965"/>
              </a:xfrm>
              <a:prstGeom prst="chevr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Chevron 9"/>
              <p:cNvSpPr/>
              <p:nvPr/>
            </p:nvSpPr>
            <p:spPr>
              <a:xfrm flipH="1">
                <a:off x="5476874" y="3561"/>
                <a:ext cx="528638" cy="536964"/>
              </a:xfrm>
              <a:prstGeom prst="chevron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940845" y="4762"/>
                <a:ext cx="2800348" cy="5334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3638406" y="200024"/>
            <a:ext cx="6045490" cy="843233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ctr"/>
            <a:r>
              <a:rPr lang="th-TH" sz="4700" b="1" dirty="0">
                <a:latin typeface="TH Sarabun New" pitchFamily="34" charset="-34"/>
                <a:cs typeface="TH Sarabun New" pitchFamily="34" charset="-34"/>
              </a:rPr>
              <a:t>เสียงและการเคลื่อนที่ของเสียง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74834" y="978602"/>
            <a:ext cx="9172632" cy="646331"/>
            <a:chOff x="1505995" y="1070166"/>
            <a:chExt cx="6295800" cy="593570"/>
          </a:xfrm>
        </p:grpSpPr>
        <p:sp>
          <p:nvSpPr>
            <p:cNvPr id="15" name="TextBox 14"/>
            <p:cNvSpPr txBox="1"/>
            <p:nvPr/>
          </p:nvSpPr>
          <p:spPr>
            <a:xfrm>
              <a:off x="1649192" y="1070166"/>
              <a:ext cx="6152603" cy="593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70C0"/>
                  </a:solidFill>
                  <a:latin typeface="TH Sarabun New" pitchFamily="34" charset="-34"/>
                  <a:cs typeface="TH Sarabun New" pitchFamily="34" charset="-34"/>
                </a:rPr>
                <a:t>เสียง </a:t>
              </a:r>
              <a:r>
                <a:rPr lang="th-TH" sz="3100" b="1" dirty="0">
                  <a:latin typeface="TH Sarabun New" pitchFamily="34" charset="-34"/>
                  <a:cs typeface="TH Sarabun New" pitchFamily="34" charset="-34"/>
                </a:rPr>
                <a:t>เกิดจากการสั่นสะเทือนของวัตถุ และเคลื่อนที่แผ่กระจายออกไปได้ทุกทิศทาง</a:t>
              </a:r>
            </a:p>
          </p:txBody>
        </p:sp>
        <p:sp>
          <p:nvSpPr>
            <p:cNvPr id="19" name="Flowchart: Extract 18"/>
            <p:cNvSpPr/>
            <p:nvPr/>
          </p:nvSpPr>
          <p:spPr>
            <a:xfrm rot="5400000">
              <a:off x="1505995" y="1261354"/>
              <a:ext cx="140843" cy="140843"/>
            </a:xfrm>
            <a:prstGeom prst="flowChartExtra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14052" y="2061613"/>
            <a:ext cx="2454312" cy="4296409"/>
            <a:chOff x="760355" y="2167665"/>
            <a:chExt cx="1854924" cy="3699735"/>
          </a:xfrm>
        </p:grpSpPr>
        <p:sp>
          <p:nvSpPr>
            <p:cNvPr id="4" name="Oval 3"/>
            <p:cNvSpPr/>
            <p:nvPr/>
          </p:nvSpPr>
          <p:spPr>
            <a:xfrm>
              <a:off x="1228905" y="5581510"/>
              <a:ext cx="1038225" cy="28589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6" name="Picture 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0355" y="2167665"/>
              <a:ext cx="1854924" cy="359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3857051" y="1628976"/>
            <a:ext cx="5608200" cy="597012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ctr"/>
            <a:r>
              <a:rPr lang="th-TH" sz="31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ตัวอย่าง</a:t>
            </a:r>
            <a:r>
              <a:rPr lang="th-TH" sz="3100" b="1" dirty="0">
                <a:latin typeface="TH Sarabun New" pitchFamily="34" charset="-34"/>
                <a:cs typeface="TH Sarabun New" pitchFamily="34" charset="-34"/>
              </a:rPr>
              <a:t>ของแหล่งกำเนิดเสียง</a:t>
            </a:r>
            <a:r>
              <a:rPr lang="th-TH" sz="3100" b="1" dirty="0">
                <a:solidFill>
                  <a:srgbClr val="0070C0"/>
                </a:solidFill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3100" b="1" dirty="0">
                <a:latin typeface="TH Sarabun New" pitchFamily="34" charset="-34"/>
                <a:cs typeface="TH Sarabun New" pitchFamily="34" charset="-34"/>
              </a:rPr>
              <a:t>เช่น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59272" y="6513122"/>
            <a:ext cx="2199567" cy="766289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ctr"/>
            <a:r>
              <a:rPr lang="th-TH" sz="4200" b="1" dirty="0">
                <a:solidFill>
                  <a:srgbClr val="0070C0"/>
                </a:solidFill>
                <a:latin typeface="TH Sarabun New" pitchFamily="34" charset="-34"/>
                <a:cs typeface="TH Sarabun New" pitchFamily="34" charset="-34"/>
              </a:rPr>
              <a:t>เสียง</a:t>
            </a:r>
            <a:r>
              <a:rPr lang="th-TH" sz="4200" b="1" dirty="0">
                <a:latin typeface="TH Sarabun New" pitchFamily="34" charset="-34"/>
                <a:cs typeface="TH Sarabun New" pitchFamily="34" charset="-34"/>
              </a:rPr>
              <a:t>ตีกลอง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25962" y="6513122"/>
            <a:ext cx="3070376" cy="766289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ctr"/>
            <a:r>
              <a:rPr lang="th-TH" sz="4200" b="1" dirty="0">
                <a:solidFill>
                  <a:srgbClr val="0070C0"/>
                </a:solidFill>
                <a:latin typeface="TH Sarabun New" pitchFamily="34" charset="-34"/>
                <a:cs typeface="TH Sarabun New" pitchFamily="34" charset="-34"/>
              </a:rPr>
              <a:t>เสียง</a:t>
            </a:r>
            <a:r>
              <a:rPr lang="th-TH" sz="4200" b="1" dirty="0">
                <a:latin typeface="TH Sarabun New" pitchFamily="34" charset="-34"/>
                <a:cs typeface="TH Sarabun New" pitchFamily="34" charset="-34"/>
              </a:rPr>
              <a:t>นาฬิกาปลุก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12289" y="6513122"/>
            <a:ext cx="2473351" cy="766289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ctr"/>
            <a:r>
              <a:rPr lang="th-TH" sz="4200" b="1" dirty="0">
                <a:solidFill>
                  <a:srgbClr val="0070C0"/>
                </a:solidFill>
                <a:latin typeface="TH Sarabun New" pitchFamily="34" charset="-34"/>
                <a:cs typeface="TH Sarabun New" pitchFamily="34" charset="-34"/>
              </a:rPr>
              <a:t>เสียง</a:t>
            </a:r>
            <a:r>
              <a:rPr lang="th-TH" sz="4200" b="1" dirty="0">
                <a:latin typeface="TH Sarabun New" pitchFamily="34" charset="-34"/>
                <a:cs typeface="TH Sarabun New" pitchFamily="34" charset="-34"/>
              </a:rPr>
              <a:t>แมวร้อง</a:t>
            </a: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5049" y="3781548"/>
            <a:ext cx="2972206" cy="257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9552979" y="3332320"/>
            <a:ext cx="2854912" cy="3025702"/>
            <a:chOff x="6445316" y="3276832"/>
            <a:chExt cx="2002129" cy="2438027"/>
          </a:xfrm>
        </p:grpSpPr>
        <p:sp>
          <p:nvSpPr>
            <p:cNvPr id="26" name="Oval 25"/>
            <p:cNvSpPr/>
            <p:nvPr/>
          </p:nvSpPr>
          <p:spPr>
            <a:xfrm>
              <a:off x="6626142" y="5364891"/>
              <a:ext cx="1270928" cy="34996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027" name="Picture 3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6445316" y="3276832"/>
              <a:ext cx="2002129" cy="2304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resentation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92390" y="605222"/>
            <a:ext cx="888153" cy="66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0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2471745" y="797334"/>
            <a:ext cx="4811713" cy="622756"/>
          </a:xfrm>
          <a:prstGeom prst="roundRect">
            <a:avLst/>
          </a:prstGeom>
          <a:solidFill>
            <a:srgbClr val="00B0F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กลุ่ม 28"/>
          <p:cNvGrpSpPr/>
          <p:nvPr/>
        </p:nvGrpSpPr>
        <p:grpSpPr>
          <a:xfrm>
            <a:off x="-117004" y="1"/>
            <a:ext cx="2444446" cy="1457947"/>
            <a:chOff x="-114220" y="2476"/>
            <a:chExt cx="2444446" cy="1457947"/>
          </a:xfrm>
        </p:grpSpPr>
        <p:sp>
          <p:nvSpPr>
            <p:cNvPr id="30" name="สามเหลี่ยมมุมฉาก 29"/>
            <p:cNvSpPr/>
            <p:nvPr/>
          </p:nvSpPr>
          <p:spPr>
            <a:xfrm rot="5400000">
              <a:off x="431376" y="-438427"/>
              <a:ext cx="1457947" cy="2339753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9725370">
              <a:off x="-114220" y="360261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ksorn Bold" pitchFamily="50" charset="-34"/>
                  <a:ea typeface="+mn-ea"/>
                  <a:cs typeface="Aksorn Bold" pitchFamily="50" charset="-34"/>
                </a:rPr>
                <a:t>VDO Clip</a:t>
              </a:r>
            </a:p>
          </p:txBody>
        </p:sp>
        <p:sp>
          <p:nvSpPr>
            <p:cNvPr id="32" name="สามเหลี่ยมมุมฉาก 31"/>
            <p:cNvSpPr/>
            <p:nvPr/>
          </p:nvSpPr>
          <p:spPr>
            <a:xfrm rot="5400000">
              <a:off x="267070" y="-274120"/>
              <a:ext cx="813003" cy="136619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879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สี่เหลี่ยมผืนผ้ามุมมน 32"/>
          <p:cNvSpPr/>
          <p:nvPr/>
        </p:nvSpPr>
        <p:spPr>
          <a:xfrm>
            <a:off x="2019299" y="1656485"/>
            <a:ext cx="9296401" cy="5372100"/>
          </a:xfrm>
          <a:prstGeom prst="roundRect">
            <a:avLst>
              <a:gd name="adj" fmla="val 0"/>
            </a:avLst>
          </a:prstGeom>
          <a:solidFill>
            <a:srgbClr val="C3E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2232" y="838291"/>
            <a:ext cx="4630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87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การ</a:t>
            </a:r>
            <a:r>
              <a:rPr lang="th-TH" sz="44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เกิด</a:t>
            </a: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เสียง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093359-1442-4E3A-ABFC-2238A51CB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58" y="-53697"/>
            <a:ext cx="3567097" cy="1783976"/>
          </a:xfrm>
          <a:prstGeom prst="rect">
            <a:avLst/>
          </a:prstGeom>
        </p:spPr>
      </p:pic>
      <p:sp>
        <p:nvSpPr>
          <p:cNvPr id="13" name="สี่เหลี่ยมผืนผ้ามุมมน 32">
            <a:extLst>
              <a:ext uri="{FF2B5EF4-FFF2-40B4-BE49-F238E27FC236}">
                <a16:creationId xmlns:a16="http://schemas.microsoft.com/office/drawing/2014/main" id="{D53B5F00-AEC5-4B98-AF1B-6827748F98D2}"/>
              </a:ext>
            </a:extLst>
          </p:cNvPr>
          <p:cNvSpPr/>
          <p:nvPr/>
        </p:nvSpPr>
        <p:spPr>
          <a:xfrm>
            <a:off x="2185455" y="1862878"/>
            <a:ext cx="8951389" cy="4929312"/>
          </a:xfrm>
          <a:prstGeom prst="roundRect">
            <a:avLst>
              <a:gd name="adj" fmla="val 59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Online Media 1" title="￠ﾸﾧ￠ﾸﾴ￠ﾸﾗ￠ﾸﾢ￠ﾸﾲ￠ﾸﾨ￠ﾸﾲ￠ﾸﾪ￠ﾸﾕ￠ﾸﾣ￠ﾹﾌ ￠ﾸﾛ.1 ￠ﾸﾁ￠ﾸﾲ￠ﾸﾣ￠ﾹﾀ￠ﾸﾁ￠ﾸﾴ￠ﾸﾔ￠ﾹﾀ￠ﾸﾪ￠ﾸﾵ￠ﾸﾢ￠ﾸﾇ Basic of Sound(Physic Science) EP.11 ￠ﾸﾕ￠ﾸﾭ￠ﾸﾙ ￠ﾸﾚ￠ﾸﾣ￠ﾸﾶ￠ﾹﾋ￠ﾸﾢ￠ﾸﾢ..￠ﾹﾀ￠ﾸﾪ￠ﾸﾵ￠ﾸﾢ￠ﾸﾇ￠ﾸﾭ￠ﾸﾰ￠ﾹﾄ￠ﾸﾣ￠ﾸﾁ￠ﾹﾇ￠ﾹﾄ￠ﾸﾡ￠ﾹﾈ￠ﾸﾣ￠ﾸﾹ￠ﾹﾉ">
            <a:hlinkClick r:id="" action="ppaction://media"/>
            <a:extLst>
              <a:ext uri="{FF2B5EF4-FFF2-40B4-BE49-F238E27FC236}">
                <a16:creationId xmlns:a16="http://schemas.microsoft.com/office/drawing/2014/main" id="{8CA40958-1473-4F16-8D6F-4F1EC1F9C6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27442" y="1966674"/>
            <a:ext cx="8523113" cy="47942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89EC92-3ECA-4D94-84E2-2C23D1D55619}"/>
              </a:ext>
            </a:extLst>
          </p:cNvPr>
          <p:cNvSpPr/>
          <p:nvPr/>
        </p:nvSpPr>
        <p:spPr>
          <a:xfrm>
            <a:off x="3168129" y="7119133"/>
            <a:ext cx="82306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6"/>
              </a:rPr>
              <a:t>https://www.youtube.com/watch?v=KoKKw9tOrKs&amp;list=PLTQ_mPQTqStvjnXUK2ovmdgLip710FlNN&amp;index=11</a:t>
            </a:r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BFEE2A-7C5F-4B67-8FA0-8DB77D878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9299" y="7027098"/>
            <a:ext cx="1136975" cy="40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7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มุมมน 6"/>
          <p:cNvSpPr/>
          <p:nvPr/>
        </p:nvSpPr>
        <p:spPr>
          <a:xfrm>
            <a:off x="2471745" y="797334"/>
            <a:ext cx="4811713" cy="622756"/>
          </a:xfrm>
          <a:prstGeom prst="roundRect">
            <a:avLst/>
          </a:prstGeom>
          <a:solidFill>
            <a:srgbClr val="00B0F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กลุ่ม 28"/>
          <p:cNvGrpSpPr/>
          <p:nvPr/>
        </p:nvGrpSpPr>
        <p:grpSpPr>
          <a:xfrm>
            <a:off x="-117004" y="1"/>
            <a:ext cx="2444446" cy="1457947"/>
            <a:chOff x="-114220" y="2476"/>
            <a:chExt cx="2444446" cy="1457947"/>
          </a:xfrm>
        </p:grpSpPr>
        <p:sp>
          <p:nvSpPr>
            <p:cNvPr id="30" name="สามเหลี่ยมมุมฉาก 29"/>
            <p:cNvSpPr/>
            <p:nvPr/>
          </p:nvSpPr>
          <p:spPr>
            <a:xfrm rot="5400000">
              <a:off x="431376" y="-438427"/>
              <a:ext cx="1457947" cy="2339753"/>
            </a:xfrm>
            <a:prstGeom prst="rt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 rot="19725370">
              <a:off x="-114220" y="360261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ksorn Bold" pitchFamily="50" charset="-34"/>
                  <a:cs typeface="Aksorn Bold" pitchFamily="50" charset="-34"/>
                </a:rPr>
                <a:t>VDO Clip</a:t>
              </a:r>
            </a:p>
          </p:txBody>
        </p:sp>
        <p:sp>
          <p:nvSpPr>
            <p:cNvPr id="32" name="สามเหลี่ยมมุมฉาก 31"/>
            <p:cNvSpPr/>
            <p:nvPr/>
          </p:nvSpPr>
          <p:spPr>
            <a:xfrm rot="5400000">
              <a:off x="267070" y="-274120"/>
              <a:ext cx="813003" cy="136619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สี่เหลี่ยมผืนผ้ามุมมน 32"/>
          <p:cNvSpPr/>
          <p:nvPr/>
        </p:nvSpPr>
        <p:spPr>
          <a:xfrm>
            <a:off x="2019299" y="1638300"/>
            <a:ext cx="9296401" cy="5372100"/>
          </a:xfrm>
          <a:prstGeom prst="roundRect">
            <a:avLst>
              <a:gd name="adj" fmla="val 0"/>
            </a:avLst>
          </a:prstGeom>
          <a:solidFill>
            <a:srgbClr val="C3E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62232" y="838291"/>
            <a:ext cx="4630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ทิศทางการเคลื่อนที่ของเสียง</a:t>
            </a:r>
          </a:p>
        </p:txBody>
      </p:sp>
      <p:pic>
        <p:nvPicPr>
          <p:cNvPr id="3" name="Sci_P1_B2_N1_ทิศทางการเคลื่อนที่ของเสียง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8439" y="1829550"/>
            <a:ext cx="8898120" cy="4989600"/>
          </a:xfrm>
          <a:prstGeom prst="rect">
            <a:avLst/>
          </a:prstGeom>
        </p:spPr>
      </p:pic>
      <p:pic>
        <p:nvPicPr>
          <p:cNvPr id="14" name="Picture 2" descr="K:\TSM 3-A\Logo Aksorn\Aksorn Charoen Tat_2.png">
            <a:extLst>
              <a:ext uri="{FF2B5EF4-FFF2-40B4-BE49-F238E27FC236}">
                <a16:creationId xmlns:a16="http://schemas.microsoft.com/office/drawing/2014/main" id="{8926C64A-F70D-4A5A-A24F-7533AC8B5E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734936" y="7028585"/>
            <a:ext cx="580764" cy="16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93359-1442-4E3A-ABFC-2238A51CB2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58" y="-53697"/>
            <a:ext cx="3567097" cy="17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ata 2"/>
          <p:cNvSpPr/>
          <p:nvPr/>
        </p:nvSpPr>
        <p:spPr>
          <a:xfrm>
            <a:off x="-53196" y="-11803"/>
            <a:ext cx="9022402" cy="16285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56" name="Flowchart: Data 2"/>
          <p:cNvSpPr/>
          <p:nvPr/>
        </p:nvSpPr>
        <p:spPr>
          <a:xfrm>
            <a:off x="237017" y="127000"/>
            <a:ext cx="10061636" cy="16285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FFE5E5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96" name="Rounded Rectangle 95"/>
          <p:cNvSpPr/>
          <p:nvPr/>
        </p:nvSpPr>
        <p:spPr>
          <a:xfrm>
            <a:off x="5981706" y="232923"/>
            <a:ext cx="7288879" cy="1289713"/>
          </a:xfrm>
          <a:prstGeom prst="roundRect">
            <a:avLst>
              <a:gd name="adj" fmla="val 11577"/>
            </a:avLst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77" name="Flowchart: Data 2"/>
          <p:cNvSpPr/>
          <p:nvPr/>
        </p:nvSpPr>
        <p:spPr>
          <a:xfrm rot="10800000">
            <a:off x="5981705" y="-3"/>
            <a:ext cx="7340593" cy="17555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FFF7F7">
              <a:alpha val="474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095762" y="1333931"/>
            <a:ext cx="4174823" cy="489290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2400" b="1" dirty="0">
                <a:latin typeface="TH Sarabun New" pitchFamily="34" charset="-34"/>
                <a:cs typeface="TH Sarabun New" pitchFamily="34" charset="-34"/>
              </a:rPr>
              <a:t>กลุ่มสาระการเรียนรู้วิทยาศาสตร์</a:t>
            </a:r>
          </a:p>
        </p:txBody>
      </p:sp>
      <p:sp>
        <p:nvSpPr>
          <p:cNvPr id="63" name="สี่เหลี่ยมผืนผ้า 62"/>
          <p:cNvSpPr/>
          <p:nvPr/>
        </p:nvSpPr>
        <p:spPr>
          <a:xfrm>
            <a:off x="2961" y="6579030"/>
            <a:ext cx="13322300" cy="888569"/>
          </a:xfrm>
          <a:prstGeom prst="rect">
            <a:avLst/>
          </a:prstGeom>
          <a:solidFill>
            <a:srgbClr val="FFE5E5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cxnSp>
        <p:nvCxnSpPr>
          <p:cNvPr id="71" name="ตัวเชื่อมต่อตรง 55"/>
          <p:cNvCxnSpPr/>
          <p:nvPr/>
        </p:nvCxnSpPr>
        <p:spPr>
          <a:xfrm>
            <a:off x="-6564" y="6567581"/>
            <a:ext cx="133223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37017" y="2402580"/>
            <a:ext cx="5043359" cy="735511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ชั้นประถมศึกษาปีที่ 1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59663" y="-52582"/>
            <a:ext cx="6010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72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 เล่ม 2</a:t>
            </a:r>
            <a:endParaRPr lang="en-US" sz="7200" b="1" dirty="0">
              <a:solidFill>
                <a:srgbClr val="C0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9" name="Picture 2" descr="K:\TSM 3-A\Logo Aksorn\Aksorn Charoen Tat_2.png">
            <a:extLst>
              <a:ext uri="{FF2B5EF4-FFF2-40B4-BE49-F238E27FC236}">
                <a16:creationId xmlns:a16="http://schemas.microsoft.com/office/drawing/2014/main" id="{81C616A8-0ACC-4E91-98DE-25585DE08E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479998" y="7215655"/>
            <a:ext cx="580764" cy="1621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กลุ่ม 19">
            <a:extLst>
              <a:ext uri="{FF2B5EF4-FFF2-40B4-BE49-F238E27FC236}">
                <a16:creationId xmlns:a16="http://schemas.microsoft.com/office/drawing/2014/main" id="{D7F35788-4F2D-4DC6-BE33-99B5D238D4B3}"/>
              </a:ext>
            </a:extLst>
          </p:cNvPr>
          <p:cNvGrpSpPr/>
          <p:nvPr/>
        </p:nvGrpSpPr>
        <p:grpSpPr>
          <a:xfrm>
            <a:off x="2034483" y="2244565"/>
            <a:ext cx="3613951" cy="714916"/>
            <a:chOff x="6663500" y="188640"/>
            <a:chExt cx="2480500" cy="656556"/>
          </a:xfrm>
        </p:grpSpPr>
        <p:grpSp>
          <p:nvGrpSpPr>
            <p:cNvPr id="18" name="กลุ่ม 20">
              <a:extLst>
                <a:ext uri="{FF2B5EF4-FFF2-40B4-BE49-F238E27FC236}">
                  <a16:creationId xmlns:a16="http://schemas.microsoft.com/office/drawing/2014/main" id="{727FFE99-2C01-4337-B3C2-CE099D85A84F}"/>
                </a:ext>
              </a:extLst>
            </p:cNvPr>
            <p:cNvGrpSpPr/>
            <p:nvPr/>
          </p:nvGrpSpPr>
          <p:grpSpPr>
            <a:xfrm>
              <a:off x="6663500" y="260648"/>
              <a:ext cx="2232647" cy="584548"/>
              <a:chOff x="6663500" y="188640"/>
              <a:chExt cx="2232647" cy="584548"/>
            </a:xfrm>
          </p:grpSpPr>
          <p:sp>
            <p:nvSpPr>
              <p:cNvPr id="21" name="มนมุมสี่เหลี่ยมผืนผ้าด้านทแยงมุม 24">
                <a:extLst>
                  <a:ext uri="{FF2B5EF4-FFF2-40B4-BE49-F238E27FC236}">
                    <a16:creationId xmlns:a16="http://schemas.microsoft.com/office/drawing/2014/main" id="{102B5411-D405-413D-A667-7CC46C2B30E2}"/>
                  </a:ext>
                </a:extLst>
              </p:cNvPr>
              <p:cNvSpPr/>
              <p:nvPr/>
            </p:nvSpPr>
            <p:spPr>
              <a:xfrm>
                <a:off x="6663500" y="188640"/>
                <a:ext cx="2107882" cy="504056"/>
              </a:xfrm>
              <a:prstGeom prst="round2DiagRect">
                <a:avLst>
                  <a:gd name="adj1" fmla="val 48791"/>
                  <a:gd name="adj2" fmla="val 0"/>
                </a:avLst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C092655-2595-4B75-80B7-229252EF29E1}"/>
                  </a:ext>
                </a:extLst>
              </p:cNvPr>
              <p:cNvSpPr txBox="1"/>
              <p:nvPr/>
            </p:nvSpPr>
            <p:spPr>
              <a:xfrm>
                <a:off x="6900440" y="250281"/>
                <a:ext cx="1995707" cy="522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th-TH" sz="31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หน่วยการเรียนรู้ที่ </a:t>
                </a:r>
                <a:endParaRPr lang="en-US" sz="31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9" name="สี่เหลี่ยมผืนผ้า 21">
              <a:extLst>
                <a:ext uri="{FF2B5EF4-FFF2-40B4-BE49-F238E27FC236}">
                  <a16:creationId xmlns:a16="http://schemas.microsoft.com/office/drawing/2014/main" id="{C0D35ED6-ADE3-4B91-B828-55BC97F70142}"/>
                </a:ext>
              </a:extLst>
            </p:cNvPr>
            <p:cNvSpPr/>
            <p:nvPr/>
          </p:nvSpPr>
          <p:spPr>
            <a:xfrm flipV="1">
              <a:off x="8832240" y="260644"/>
              <a:ext cx="311760" cy="504057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วงรี 22">
              <a:extLst>
                <a:ext uri="{FF2B5EF4-FFF2-40B4-BE49-F238E27FC236}">
                  <a16:creationId xmlns:a16="http://schemas.microsoft.com/office/drawing/2014/main" id="{D98274AF-5765-46F1-8A2A-87A16130BCEB}"/>
                </a:ext>
              </a:extLst>
            </p:cNvPr>
            <p:cNvSpPr/>
            <p:nvPr/>
          </p:nvSpPr>
          <p:spPr>
            <a:xfrm>
              <a:off x="8468716" y="188640"/>
              <a:ext cx="495772" cy="6480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23" name="สี่เหลี่ยมผืนผ้ามุมมน 12">
            <a:extLst>
              <a:ext uri="{FF2B5EF4-FFF2-40B4-BE49-F238E27FC236}">
                <a16:creationId xmlns:a16="http://schemas.microsoft.com/office/drawing/2014/main" id="{BBE7AAEF-A3F9-47C2-82D7-924B35521728}"/>
              </a:ext>
            </a:extLst>
          </p:cNvPr>
          <p:cNvSpPr/>
          <p:nvPr/>
        </p:nvSpPr>
        <p:spPr>
          <a:xfrm>
            <a:off x="366451" y="4993922"/>
            <a:ext cx="12672424" cy="2083153"/>
          </a:xfrm>
          <a:prstGeom prst="roundRect">
            <a:avLst>
              <a:gd name="adj" fmla="val 4829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สี่เหลี่ยมผืนผ้า 13">
            <a:extLst>
              <a:ext uri="{FF2B5EF4-FFF2-40B4-BE49-F238E27FC236}">
                <a16:creationId xmlns:a16="http://schemas.microsoft.com/office/drawing/2014/main" id="{019589C0-B9A6-4B3D-92C1-8803C45633F0}"/>
              </a:ext>
            </a:extLst>
          </p:cNvPr>
          <p:cNvSpPr/>
          <p:nvPr/>
        </p:nvSpPr>
        <p:spPr>
          <a:xfrm>
            <a:off x="0" y="5216774"/>
            <a:ext cx="13322300" cy="402162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F2500FFB-AEF6-4680-A98B-4081317708DD}"/>
              </a:ext>
            </a:extLst>
          </p:cNvPr>
          <p:cNvSpPr txBox="1"/>
          <p:nvPr/>
        </p:nvSpPr>
        <p:spPr>
          <a:xfrm>
            <a:off x="876614" y="5226731"/>
            <a:ext cx="775321" cy="443124"/>
          </a:xfrm>
          <a:prstGeom prst="rect">
            <a:avLst/>
          </a:prstGeom>
          <a:noFill/>
        </p:spPr>
        <p:txBody>
          <a:bodyPr wrap="none" lIns="118799" tIns="59399" rIns="118799" bIns="59399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100" b="1" dirty="0">
                <a:solidFill>
                  <a:schemeClr val="bg1"/>
                </a:solidFill>
                <a:latin typeface="TH Sarabun New" panose="020B0500040200020003" pitchFamily="34" charset="-34"/>
                <a:ea typeface="AngsanaUPC" charset="0"/>
                <a:cs typeface="TH Sarabun New" panose="020B0500040200020003" pitchFamily="34" charset="-34"/>
              </a:rPr>
              <a:t>ตัวชี้วัด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0F2A7C8-11C2-4B06-97A5-B6588C6F7824}"/>
              </a:ext>
            </a:extLst>
          </p:cNvPr>
          <p:cNvSpPr/>
          <p:nvPr/>
        </p:nvSpPr>
        <p:spPr>
          <a:xfrm>
            <a:off x="499730" y="5750457"/>
            <a:ext cx="12368353" cy="1412620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ระบุดาวที่ปรากฏบนท้องฟ้าในเวลากลางวันและกลางคืนจากข้อมูลที่รวบรวมได้</a:t>
            </a:r>
          </a:p>
          <a:p>
            <a:pPr marL="342900" indent="-342900">
              <a:buFont typeface="Arial" charset="0"/>
              <a:buChar char="•"/>
            </a:pP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อธิบายสาเหตุที่มองไม่เห็นดาวส่วนใหญ่ในเวลากลางวันจากหลักฐานเชิงประจักษ์</a:t>
            </a:r>
          </a:p>
          <a:p>
            <a:pPr marL="342900" indent="-342900">
              <a:buFont typeface="Arial" charset="0"/>
              <a:buChar char="•"/>
            </a:pP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อธิบายลักษณะภายนอกของหินจากลักษณะเฉพาะตัวที่สังเกตได้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94D240-0D4F-4E6C-A959-234B9F55BB17}"/>
              </a:ext>
            </a:extLst>
          </p:cNvPr>
          <p:cNvSpPr/>
          <p:nvPr/>
        </p:nvSpPr>
        <p:spPr>
          <a:xfrm>
            <a:off x="4752286" y="2064555"/>
            <a:ext cx="539679" cy="1074065"/>
          </a:xfrm>
          <a:prstGeom prst="rect">
            <a:avLst/>
          </a:prstGeom>
        </p:spPr>
        <p:txBody>
          <a:bodyPr wrap="none" lIns="118799" tIns="59399" rIns="118799" bIns="59399">
            <a:spAutoFit/>
          </a:bodyPr>
          <a:lstStyle/>
          <a:p>
            <a:pPr algn="ctr"/>
            <a:r>
              <a:rPr lang="th-TH" sz="6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</a:p>
        </p:txBody>
      </p:sp>
      <p:sp>
        <p:nvSpPr>
          <p:cNvPr id="34" name="สี่เหลี่ยมผืนผ้า 14">
            <a:extLst>
              <a:ext uri="{FF2B5EF4-FFF2-40B4-BE49-F238E27FC236}">
                <a16:creationId xmlns:a16="http://schemas.microsoft.com/office/drawing/2014/main" id="{69D70CCA-6EFD-44D4-9195-A8F9897EB5AF}"/>
              </a:ext>
            </a:extLst>
          </p:cNvPr>
          <p:cNvSpPr/>
          <p:nvPr/>
        </p:nvSpPr>
        <p:spPr>
          <a:xfrm flipV="1">
            <a:off x="968433" y="3801312"/>
            <a:ext cx="4680000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DFF30B-0DB8-41E6-9D3F-1AFC76CE2C98}"/>
              </a:ext>
            </a:extLst>
          </p:cNvPr>
          <p:cNvSpPr txBox="1"/>
          <p:nvPr/>
        </p:nvSpPr>
        <p:spPr>
          <a:xfrm>
            <a:off x="936732" y="2967084"/>
            <a:ext cx="4607769" cy="1043288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หินและท้องฟ้า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4A432C-4AE7-4A30-92CE-E6F1DFB0A85A}"/>
              </a:ext>
            </a:extLst>
          </p:cNvPr>
          <p:cNvSpPr txBox="1"/>
          <p:nvPr/>
        </p:nvSpPr>
        <p:spPr>
          <a:xfrm>
            <a:off x="8227226" y="755463"/>
            <a:ext cx="5043359" cy="735511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ชั้นประถมศึกษาปีที่ 1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7" name="Picture 2" descr="C:\Users\paradon.pon\Desktop\หน้าหน่วย\บร.วิทย์ ป.1 เล่ม 2\บร. วิทย์ ป.1 เล่ม 2_หน่วย4.png">
            <a:extLst>
              <a:ext uri="{FF2B5EF4-FFF2-40B4-BE49-F238E27FC236}">
                <a16:creationId xmlns:a16="http://schemas.microsoft.com/office/drawing/2014/main" id="{001B78A7-F66B-496E-98D6-7BA9423E2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r="3568"/>
          <a:stretch/>
        </p:blipFill>
        <p:spPr bwMode="auto">
          <a:xfrm>
            <a:off x="5980091" y="1872987"/>
            <a:ext cx="5260634" cy="294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552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700</Words>
  <Application>Microsoft Office PowerPoint</Application>
  <PresentationFormat>Custom</PresentationFormat>
  <Paragraphs>113</Paragraphs>
  <Slides>18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Aksorn Bold</vt:lpstr>
      <vt:lpstr>Calibri</vt:lpstr>
      <vt:lpstr>TH Sarabun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Paradon Ponsai</dc:creator>
  <cp:lastModifiedBy>sasiwimon kitchawalit</cp:lastModifiedBy>
  <cp:revision>258</cp:revision>
  <dcterms:created xsi:type="dcterms:W3CDTF">2017-09-19T00:56:44Z</dcterms:created>
  <dcterms:modified xsi:type="dcterms:W3CDTF">2020-06-23T01:29:49Z</dcterms:modified>
</cp:coreProperties>
</file>